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6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17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8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19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0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notesSlides/notesSlide21.xml" ContentType="application/vnd.openxmlformats-officedocument.presentationml.notesSlide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22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23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24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25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26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27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28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29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30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31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32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33.xml" ContentType="application/vnd.openxmlformats-officedocument.presentationml.notesSlide+xml"/>
  <Override PartName="/ppt/tags/tag204.xml" ContentType="application/vnd.openxmlformats-officedocument.presentationml.tags+xml"/>
  <Override PartName="/ppt/notesSlides/notesSlide34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57" r:id="rId4"/>
    <p:sldId id="309" r:id="rId5"/>
    <p:sldId id="312" r:id="rId6"/>
    <p:sldId id="415" r:id="rId7"/>
    <p:sldId id="416" r:id="rId8"/>
    <p:sldId id="417" r:id="rId9"/>
    <p:sldId id="418" r:id="rId10"/>
    <p:sldId id="419" r:id="rId11"/>
    <p:sldId id="414" r:id="rId12"/>
    <p:sldId id="297" r:id="rId13"/>
    <p:sldId id="298" r:id="rId14"/>
    <p:sldId id="299" r:id="rId15"/>
    <p:sldId id="386" r:id="rId16"/>
    <p:sldId id="284" r:id="rId17"/>
    <p:sldId id="344" r:id="rId18"/>
    <p:sldId id="446" r:id="rId19"/>
    <p:sldId id="343" r:id="rId20"/>
    <p:sldId id="265" r:id="rId21"/>
    <p:sldId id="346" r:id="rId22"/>
    <p:sldId id="387" r:id="rId23"/>
    <p:sldId id="350" r:id="rId24"/>
    <p:sldId id="347" r:id="rId25"/>
    <p:sldId id="348" r:id="rId26"/>
    <p:sldId id="304" r:id="rId27"/>
    <p:sldId id="305" r:id="rId28"/>
    <p:sldId id="349" r:id="rId29"/>
    <p:sldId id="289" r:id="rId30"/>
    <p:sldId id="291" r:id="rId31"/>
    <p:sldId id="377" r:id="rId32"/>
    <p:sldId id="378" r:id="rId33"/>
    <p:sldId id="466" r:id="rId34"/>
    <p:sldId id="379" r:id="rId35"/>
    <p:sldId id="288" r:id="rId36"/>
    <p:sldId id="465" r:id="rId37"/>
    <p:sldId id="467" r:id="rId38"/>
  </p:sldIdLst>
  <p:sldSz cx="12192000" cy="6858000"/>
  <p:notesSz cx="6797675" cy="9926638"/>
  <p:embeddedFontLst>
    <p:embeddedFont>
      <p:font typeface="等线" panose="02010600030101010101" pitchFamily="2" charset="-122"/>
      <p:regular r:id="rId40"/>
      <p:bold r:id="rId41"/>
    </p:embeddedFont>
    <p:embeddedFont>
      <p:font typeface="等线 Light" panose="02010600030101010101" pitchFamily="2" charset="-122"/>
      <p:regular r:id="rId42"/>
    </p:embeddedFont>
    <p:embeddedFont>
      <p:font typeface="方正兰亭黑简体" panose="02010600030101010101" charset="-122"/>
      <p:regular r:id="rId43"/>
    </p:embeddedFont>
    <p:embeddedFont>
      <p:font typeface="方正正粗黑简体" panose="02010600030101010101" charset="-122"/>
      <p:regular r:id="rId44"/>
    </p:embeddedFont>
    <p:embeddedFont>
      <p:font typeface="思源黑体 CN Regular" panose="02010600030101010101" charset="-122"/>
      <p:regular r:id="rId45"/>
    </p:embeddedFont>
    <p:embeddedFont>
      <p:font typeface="微软雅黑" panose="020B0503020204020204" pitchFamily="34" charset="-122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C42"/>
    <a:srgbClr val="00ACD2"/>
    <a:srgbClr val="44C1A3"/>
    <a:srgbClr val="4EB3CF"/>
    <a:srgbClr val="51C3F9"/>
    <a:srgbClr val="078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77321" autoAdjust="0"/>
  </p:normalViewPr>
  <p:slideViewPr>
    <p:cSldViewPr snapToGrid="0">
      <p:cViewPr varScale="1">
        <p:scale>
          <a:sx n="52" d="100"/>
          <a:sy n="52" d="100"/>
        </p:scale>
        <p:origin x="1116" y="66"/>
      </p:cViewPr>
      <p:guideLst>
        <p:guide orient="horz" pos="220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F749B-4E5B-4025-8DFA-0B9A286B6890}" type="datetimeFigureOut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BFCA0-5525-48CF-B3E5-7F5AEAF441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FCA0-5525-48CF-B3E5-7F5AEAF4411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FCA0-5525-48CF-B3E5-7F5AEAF4411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indent="304800"/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FCA0-5525-48CF-B3E5-7F5AEAF4411C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FCA0-5525-48CF-B3E5-7F5AEAF4411C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FCA0-5525-48CF-B3E5-7F5AEAF4411C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indent="0" algn="l"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FCA0-5525-48CF-B3E5-7F5AEAF4411C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FCA0-5525-48CF-B3E5-7F5AEAF4411C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FCA0-5525-48CF-B3E5-7F5AEAF4411C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dirty="0">
              <a:latin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FCA0-5525-48CF-B3E5-7F5AEAF4411C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FCA0-5525-48CF-B3E5-7F5AEAF4411C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BFCA0-5525-48CF-B3E5-7F5AEAF4411C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indent="0" algn="l"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8C38-8F39-4BC1-8547-3297BF5DEA09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4FA7-AE85-4284-BEA2-2B83DA5BE6F3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7452-7A0C-4EA7-AC84-D2C91A147A13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8C38-8F39-4BC1-8547-3297BF5DEA09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4C5C-453F-4DE2-85CE-2EF8895D5E9A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7356-407B-4E69-86CC-9B80CFC3B701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ECB1-5BE6-4CFC-90E0-850532F50E4A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A1FA-2108-43AB-92BD-C89BCC92189F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E1F2-4F18-4259-AAE8-F273C98DC6F7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B9E6-04C3-4098-AF2F-C193962BE2A6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4A1-1088-4CBA-844C-0D17D8671CCC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B4C5C-453F-4DE2-85CE-2EF8895D5E9A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992-80EE-4E2C-8DA8-E69BB0F178A0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4FA7-AE85-4284-BEA2-2B83DA5BE6F3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27452-7A0C-4EA7-AC84-D2C91A147A13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57356-407B-4E69-86CC-9B80CFC3B701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ECB1-5BE6-4CFC-90E0-850532F50E4A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A1FA-2108-43AB-92BD-C89BCC92189F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E1F2-4F18-4259-AAE8-F273C98DC6F7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B9E6-04C3-4098-AF2F-C193962BE2A6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14A1-1088-4CBA-844C-0D17D8671CCC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3992-80EE-4E2C-8DA8-E69BB0F178A0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                             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7A22B-378E-47BC-8F39-91368CCFD85B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7A22B-378E-47BC-8F39-91368CCFD85B}" type="datetime1">
              <a:rPr lang="zh-CN" altLang="en-US" smtClean="0"/>
              <a:t>2019/9/11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                             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81AEB-07EC-42BD-BA3B-0262F1DD41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3" Type="http://schemas.openxmlformats.org/officeDocument/2006/relationships/tags" Target="../tags/tag49.xml"/><Relationship Id="rId21" Type="http://schemas.openxmlformats.org/officeDocument/2006/relationships/image" Target="../media/image4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notesSlide" Target="../notesSlides/notesSlide14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10" Type="http://schemas.openxmlformats.org/officeDocument/2006/relationships/tags" Target="../tags/tag56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26" Type="http://schemas.openxmlformats.org/officeDocument/2006/relationships/tags" Target="../tags/tag92.xml"/><Relationship Id="rId3" Type="http://schemas.openxmlformats.org/officeDocument/2006/relationships/tags" Target="../tags/tag69.xml"/><Relationship Id="rId21" Type="http://schemas.openxmlformats.org/officeDocument/2006/relationships/tags" Target="../tags/tag87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tags" Target="../tags/tag91.xml"/><Relationship Id="rId33" Type="http://schemas.openxmlformats.org/officeDocument/2006/relationships/tags" Target="../tags/tag99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29" Type="http://schemas.openxmlformats.org/officeDocument/2006/relationships/tags" Target="../tags/tag95.xml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tags" Target="../tags/tag90.xml"/><Relationship Id="rId32" Type="http://schemas.openxmlformats.org/officeDocument/2006/relationships/tags" Target="../tags/tag98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tags" Target="../tags/tag89.xml"/><Relationship Id="rId28" Type="http://schemas.openxmlformats.org/officeDocument/2006/relationships/tags" Target="../tags/tag94.xml"/><Relationship Id="rId36" Type="http://schemas.openxmlformats.org/officeDocument/2006/relationships/image" Target="../media/image4.png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31" Type="http://schemas.openxmlformats.org/officeDocument/2006/relationships/tags" Target="../tags/tag97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tags" Target="../tags/tag88.xml"/><Relationship Id="rId27" Type="http://schemas.openxmlformats.org/officeDocument/2006/relationships/tags" Target="../tags/tag93.xml"/><Relationship Id="rId30" Type="http://schemas.openxmlformats.org/officeDocument/2006/relationships/tags" Target="../tags/tag96.xml"/><Relationship Id="rId35" Type="http://schemas.openxmlformats.org/officeDocument/2006/relationships/notesSlide" Target="../notesSlides/notesSlide16.xml"/><Relationship Id="rId8" Type="http://schemas.openxmlformats.org/officeDocument/2006/relationships/tags" Target="../tags/tag7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notesSlide" Target="../notesSlides/notesSlide1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10" Type="http://schemas.openxmlformats.org/officeDocument/2006/relationships/tags" Target="../tags/tag109.xml"/><Relationship Id="rId19" Type="http://schemas.openxmlformats.org/officeDocument/2006/relationships/image" Target="../media/image4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tags" Target="../tags/tag141.xml"/><Relationship Id="rId39" Type="http://schemas.openxmlformats.org/officeDocument/2006/relationships/tags" Target="../tags/tag154.xml"/><Relationship Id="rId21" Type="http://schemas.openxmlformats.org/officeDocument/2006/relationships/tags" Target="../tags/tag136.xml"/><Relationship Id="rId34" Type="http://schemas.openxmlformats.org/officeDocument/2006/relationships/tags" Target="../tags/tag149.xml"/><Relationship Id="rId42" Type="http://schemas.openxmlformats.org/officeDocument/2006/relationships/tags" Target="../tags/tag157.xml"/><Relationship Id="rId47" Type="http://schemas.openxmlformats.org/officeDocument/2006/relationships/tags" Target="../tags/tag162.xml"/><Relationship Id="rId50" Type="http://schemas.openxmlformats.org/officeDocument/2006/relationships/tags" Target="../tags/tag165.xml"/><Relationship Id="rId55" Type="http://schemas.openxmlformats.org/officeDocument/2006/relationships/tags" Target="../tags/tag170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9" Type="http://schemas.openxmlformats.org/officeDocument/2006/relationships/tags" Target="../tags/tag144.xml"/><Relationship Id="rId11" Type="http://schemas.openxmlformats.org/officeDocument/2006/relationships/tags" Target="../tags/tag126.xml"/><Relationship Id="rId24" Type="http://schemas.openxmlformats.org/officeDocument/2006/relationships/tags" Target="../tags/tag139.xml"/><Relationship Id="rId32" Type="http://schemas.openxmlformats.org/officeDocument/2006/relationships/tags" Target="../tags/tag147.xml"/><Relationship Id="rId37" Type="http://schemas.openxmlformats.org/officeDocument/2006/relationships/tags" Target="../tags/tag152.xml"/><Relationship Id="rId40" Type="http://schemas.openxmlformats.org/officeDocument/2006/relationships/tags" Target="../tags/tag155.xml"/><Relationship Id="rId45" Type="http://schemas.openxmlformats.org/officeDocument/2006/relationships/tags" Target="../tags/tag160.xml"/><Relationship Id="rId53" Type="http://schemas.openxmlformats.org/officeDocument/2006/relationships/tags" Target="../tags/tag168.xml"/><Relationship Id="rId58" Type="http://schemas.openxmlformats.org/officeDocument/2006/relationships/tags" Target="../tags/tag173.xml"/><Relationship Id="rId5" Type="http://schemas.openxmlformats.org/officeDocument/2006/relationships/tags" Target="../tags/tag120.xml"/><Relationship Id="rId61" Type="http://schemas.openxmlformats.org/officeDocument/2006/relationships/image" Target="../media/image4.png"/><Relationship Id="rId19" Type="http://schemas.openxmlformats.org/officeDocument/2006/relationships/tags" Target="../tags/tag13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tags" Target="../tags/tag142.xml"/><Relationship Id="rId30" Type="http://schemas.openxmlformats.org/officeDocument/2006/relationships/tags" Target="../tags/tag145.xml"/><Relationship Id="rId35" Type="http://schemas.openxmlformats.org/officeDocument/2006/relationships/tags" Target="../tags/tag150.xml"/><Relationship Id="rId43" Type="http://schemas.openxmlformats.org/officeDocument/2006/relationships/tags" Target="../tags/tag158.xml"/><Relationship Id="rId48" Type="http://schemas.openxmlformats.org/officeDocument/2006/relationships/tags" Target="../tags/tag163.xml"/><Relationship Id="rId56" Type="http://schemas.openxmlformats.org/officeDocument/2006/relationships/tags" Target="../tags/tag171.xml"/><Relationship Id="rId8" Type="http://schemas.openxmlformats.org/officeDocument/2006/relationships/tags" Target="../tags/tag123.xml"/><Relationship Id="rId51" Type="http://schemas.openxmlformats.org/officeDocument/2006/relationships/tags" Target="../tags/tag166.xml"/><Relationship Id="rId3" Type="http://schemas.openxmlformats.org/officeDocument/2006/relationships/tags" Target="../tags/tag118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tags" Target="../tags/tag140.xml"/><Relationship Id="rId33" Type="http://schemas.openxmlformats.org/officeDocument/2006/relationships/tags" Target="../tags/tag148.xml"/><Relationship Id="rId38" Type="http://schemas.openxmlformats.org/officeDocument/2006/relationships/tags" Target="../tags/tag153.xml"/><Relationship Id="rId46" Type="http://schemas.openxmlformats.org/officeDocument/2006/relationships/tags" Target="../tags/tag161.xml"/><Relationship Id="rId59" Type="http://schemas.openxmlformats.org/officeDocument/2006/relationships/slideLayout" Target="../slideLayouts/slideLayout2.xml"/><Relationship Id="rId20" Type="http://schemas.openxmlformats.org/officeDocument/2006/relationships/tags" Target="../tags/tag135.xml"/><Relationship Id="rId41" Type="http://schemas.openxmlformats.org/officeDocument/2006/relationships/tags" Target="../tags/tag156.xml"/><Relationship Id="rId54" Type="http://schemas.openxmlformats.org/officeDocument/2006/relationships/tags" Target="../tags/tag169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tags" Target="../tags/tag143.xml"/><Relationship Id="rId36" Type="http://schemas.openxmlformats.org/officeDocument/2006/relationships/tags" Target="../tags/tag151.xml"/><Relationship Id="rId49" Type="http://schemas.openxmlformats.org/officeDocument/2006/relationships/tags" Target="../tags/tag164.xml"/><Relationship Id="rId57" Type="http://schemas.openxmlformats.org/officeDocument/2006/relationships/tags" Target="../tags/tag172.xml"/><Relationship Id="rId10" Type="http://schemas.openxmlformats.org/officeDocument/2006/relationships/tags" Target="../tags/tag125.xml"/><Relationship Id="rId31" Type="http://schemas.openxmlformats.org/officeDocument/2006/relationships/tags" Target="../tags/tag146.xml"/><Relationship Id="rId44" Type="http://schemas.openxmlformats.org/officeDocument/2006/relationships/tags" Target="../tags/tag159.xml"/><Relationship Id="rId52" Type="http://schemas.openxmlformats.org/officeDocument/2006/relationships/tags" Target="../tags/tag167.xml"/><Relationship Id="rId60" Type="http://schemas.openxmlformats.org/officeDocument/2006/relationships/notesSlide" Target="../notesSlides/notesSlide18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4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8.xml"/><Relationship Id="rId9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24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3.xml"/><Relationship Id="rId9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4.xml"/><Relationship Id="rId5" Type="http://schemas.openxmlformats.org/officeDocument/2006/relationships/hyperlink" Target="http://sift.bii.a-star.edu.sg/" TargetMode="Externa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0.xml"/><Relationship Id="rId7" Type="http://schemas.openxmlformats.org/officeDocument/2006/relationships/oleObject" Target="../embeddings/oleObject1.bin"/><Relationship Id="rId2" Type="http://schemas.openxmlformats.org/officeDocument/2006/relationships/tags" Target="../tags/tag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2.xml"/><Relationship Id="rId7" Type="http://schemas.openxmlformats.org/officeDocument/2006/relationships/oleObject" Target="../embeddings/oleObject2.bin"/><Relationship Id="rId2" Type="http://schemas.openxmlformats.org/officeDocument/2006/relationships/tags" Target="../tags/tag3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8.xml"/><Relationship Id="rId7" Type="http://schemas.openxmlformats.org/officeDocument/2006/relationships/oleObject" Target="../embeddings/oleObject3.bin"/><Relationship Id="rId2" Type="http://schemas.openxmlformats.org/officeDocument/2006/relationships/tags" Target="../tags/tag3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463" y="1441177"/>
            <a:ext cx="3845074" cy="130233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3429000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单基因病检测及解读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73087" y="5135949"/>
            <a:ext cx="884582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王丽娜  </a:t>
            </a:r>
            <a:r>
              <a:rPr lang="en-US" altLang="zh-CN" sz="2000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2019.08.29</a:t>
            </a:r>
            <a:endParaRPr lang="zh-CN" altLang="en-US" sz="2000" dirty="0">
              <a:solidFill>
                <a:schemeClr val="bg1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9" name="文本框 8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8509635" y="422275"/>
            <a:ext cx="3474085" cy="459740"/>
            <a:chOff x="7346" y="3136"/>
            <a:chExt cx="5471" cy="724"/>
          </a:xfrm>
        </p:grpSpPr>
        <p:sp>
          <p:nvSpPr>
            <p:cNvPr id="6" name="文本框 5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A-1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8491" y="3136"/>
              <a:ext cx="4326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遗传病介绍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815" y="2197100"/>
            <a:ext cx="9061450" cy="2463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0985" y="1830070"/>
            <a:ext cx="4851400" cy="393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33095" y="870585"/>
            <a:ext cx="10189210" cy="45550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000" b="1" dirty="0">
                <a:latin typeface="Calibri" panose="020F0502020204030204" pitchFamily="34" charset="0"/>
              </a:rPr>
              <a:t>失去功能（</a:t>
            </a:r>
            <a:r>
              <a:rPr lang="en-US" altLang="zh-CN" sz="2000" b="1" dirty="0">
                <a:latin typeface="Calibri" panose="020F0502020204030204" pitchFamily="34" charset="0"/>
              </a:rPr>
              <a:t>loss of</a:t>
            </a:r>
            <a:r>
              <a:rPr lang="zh-CN" altLang="en-US" sz="2000" b="1" dirty="0">
                <a:latin typeface="Calibri" panose="020F0502020204030204" pitchFamily="34" charset="0"/>
              </a:rPr>
              <a:t> </a:t>
            </a:r>
            <a:r>
              <a:rPr lang="en-US" altLang="zh-CN" sz="2000" b="1" dirty="0">
                <a:latin typeface="Calibri" panose="020F0502020204030204" pitchFamily="34" charset="0"/>
              </a:rPr>
              <a:t>function, LOF)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Calibri" panose="020F0502020204030204" pitchFamily="34" charset="0"/>
              </a:rPr>
              <a:t>（</a:t>
            </a:r>
            <a:r>
              <a:rPr lang="en-US" altLang="zh-CN" sz="2000" dirty="0">
                <a:latin typeface="Calibri" panose="020F0502020204030204" pitchFamily="34" charset="0"/>
              </a:rPr>
              <a:t>1</a:t>
            </a:r>
            <a:r>
              <a:rPr lang="zh-CN" altLang="en-US" sz="2000" dirty="0">
                <a:latin typeface="Calibri" panose="020F0502020204030204" pitchFamily="34" charset="0"/>
              </a:rPr>
              <a:t>）基因缺失（</a:t>
            </a:r>
            <a:r>
              <a:rPr lang="en-US" altLang="zh-CN" sz="2000" dirty="0">
                <a:latin typeface="Calibri" panose="020F0502020204030204" pitchFamily="34" charset="0"/>
              </a:rPr>
              <a:t>gene  deletion</a:t>
            </a:r>
            <a:r>
              <a:rPr lang="zh-CN" altLang="en-US" sz="2000" dirty="0">
                <a:latin typeface="Calibri" panose="020F0502020204030204" pitchFamily="34" charset="0"/>
              </a:rPr>
              <a:t>）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Calibri" panose="020F0502020204030204" pitchFamily="34" charset="0"/>
              </a:rPr>
              <a:t>基因杂合缺失（</a:t>
            </a:r>
            <a:r>
              <a:rPr lang="en-US" altLang="zh-CN" sz="2000" dirty="0">
                <a:latin typeface="Calibri" panose="020F0502020204030204" pitchFamily="34" charset="0"/>
              </a:rPr>
              <a:t>heterozygous deletion</a:t>
            </a:r>
            <a:r>
              <a:rPr lang="zh-CN" altLang="en-US" sz="2000" dirty="0">
                <a:latin typeface="Calibri" panose="020F0502020204030204" pitchFamily="34" charset="0"/>
              </a:rPr>
              <a:t>）使该基因编码的蛋白质数量减少；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Calibri" panose="020F0502020204030204" pitchFamily="34" charset="0"/>
              </a:rPr>
              <a:t>基因纯合缺失（</a:t>
            </a:r>
            <a:r>
              <a:rPr lang="en-US" altLang="zh-CN" sz="2000" dirty="0">
                <a:latin typeface="Calibri" panose="020F0502020204030204" pitchFamily="34" charset="0"/>
              </a:rPr>
              <a:t>homozygous deletion</a:t>
            </a:r>
            <a:r>
              <a:rPr lang="zh-CN" altLang="en-US" sz="2000" dirty="0">
                <a:latin typeface="Calibri" panose="020F0502020204030204" pitchFamily="34" charset="0"/>
              </a:rPr>
              <a:t>）导致该基因编码的蛋白质完全缺乏。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Calibri" panose="020F0502020204030204" pitchFamily="34" charset="0"/>
              </a:rPr>
              <a:t>（</a:t>
            </a:r>
            <a:r>
              <a:rPr lang="en-US" altLang="zh-CN" sz="2000" dirty="0">
                <a:latin typeface="Calibri" panose="020F0502020204030204" pitchFamily="34" charset="0"/>
              </a:rPr>
              <a:t>2</a:t>
            </a:r>
            <a:r>
              <a:rPr lang="zh-CN" altLang="en-US" sz="2000" dirty="0">
                <a:latin typeface="Calibri" panose="020F0502020204030204" pitchFamily="34" charset="0"/>
              </a:rPr>
              <a:t>）基因突变（</a:t>
            </a:r>
            <a:r>
              <a:rPr lang="en-US" altLang="zh-CN" sz="2000" dirty="0">
                <a:latin typeface="Calibri" panose="020F0502020204030204" pitchFamily="34" charset="0"/>
              </a:rPr>
              <a:t>gene mutation</a:t>
            </a:r>
            <a:r>
              <a:rPr lang="zh-CN" altLang="en-US" sz="2000" dirty="0">
                <a:latin typeface="Calibri" panose="020F0502020204030204" pitchFamily="34" charset="0"/>
              </a:rPr>
              <a:t>）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Calibri" panose="020F0502020204030204" pitchFamily="34" charset="0"/>
              </a:rPr>
              <a:t>基因突变可以发生在基因的编码区，也可以发生在基因的调节区；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Calibri" panose="020F0502020204030204" pitchFamily="34" charset="0"/>
              </a:rPr>
              <a:t>编码区有的突变，如无义突变、移码突变可以导致编码的蛋白质完全没有功能，而有的突变如错义突变则可以使基因所编码的蛋白质保留部分功能，有的则对蛋白的功能没有任何影响。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endParaRPr lang="en-US" altLang="zh-CN" sz="2000" dirty="0">
              <a:latin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68335" y="422275"/>
            <a:ext cx="3715385" cy="459740"/>
            <a:chOff x="6966" y="3136"/>
            <a:chExt cx="5851" cy="724"/>
          </a:xfrm>
        </p:grpSpPr>
        <p:sp>
          <p:nvSpPr>
            <p:cNvPr id="6" name="文本框 5"/>
            <p:cNvSpPr txBox="1"/>
            <p:nvPr>
              <p:custDataLst>
                <p:tags r:id="rId1"/>
              </p:custDataLst>
            </p:nvPr>
          </p:nvSpPr>
          <p:spPr>
            <a:xfrm>
              <a:off x="6966" y="31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A-2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8050" y="3136"/>
              <a:ext cx="4767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发病机制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sp>
        <p:nvSpPr>
          <p:cNvPr id="9" name="TextBox 4"/>
          <p:cNvSpPr txBox="1"/>
          <p:nvPr/>
        </p:nvSpPr>
        <p:spPr>
          <a:xfrm>
            <a:off x="653415" y="1160145"/>
            <a:ext cx="1069848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000" b="1" dirty="0">
                <a:latin typeface="Calibri" panose="020F0502020204030204" pitchFamily="34" charset="0"/>
              </a:rPr>
              <a:t>获得功能（ </a:t>
            </a:r>
            <a:r>
              <a:rPr lang="en-US" altLang="zh-CN" sz="2000" b="1" dirty="0">
                <a:latin typeface="Calibri" panose="020F0502020204030204" pitchFamily="34" charset="0"/>
              </a:rPr>
              <a:t>gain of function, GOF</a:t>
            </a:r>
            <a:r>
              <a:rPr lang="zh-CN" altLang="en-US" sz="2000" b="1" dirty="0">
                <a:latin typeface="Calibri" panose="020F0502020204030204" pitchFamily="34" charset="0"/>
              </a:rPr>
              <a:t>）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Calibri" panose="020F0502020204030204" pitchFamily="34" charset="0"/>
              </a:rPr>
              <a:t>（</a:t>
            </a:r>
            <a:r>
              <a:rPr lang="en-US" altLang="zh-CN" sz="2000" dirty="0">
                <a:latin typeface="Calibri" panose="020F0502020204030204" pitchFamily="34" charset="0"/>
              </a:rPr>
              <a:t>1</a:t>
            </a:r>
            <a:r>
              <a:rPr lang="zh-CN" altLang="en-US" sz="2000" dirty="0">
                <a:latin typeface="Calibri" panose="020F0502020204030204" pitchFamily="34" charset="0"/>
              </a:rPr>
              <a:t>）基因拷贝数增加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Calibri" panose="020F0502020204030204" pitchFamily="34" charset="0"/>
              </a:rPr>
              <a:t>基因拷贝数增加导致基因的产物增加而使基因的功能增强，例如Lubs 型 X 连锁智力低下。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Calibri" panose="020F0502020204030204" pitchFamily="34" charset="0"/>
              </a:rPr>
              <a:t>（</a:t>
            </a:r>
            <a:r>
              <a:rPr lang="en-US" altLang="zh-CN" sz="2000" dirty="0">
                <a:latin typeface="Calibri" panose="020F0502020204030204" pitchFamily="34" charset="0"/>
              </a:rPr>
              <a:t>2</a:t>
            </a:r>
            <a:r>
              <a:rPr lang="zh-CN" altLang="en-US" sz="2000" dirty="0">
                <a:latin typeface="Calibri" panose="020F0502020204030204" pitchFamily="34" charset="0"/>
              </a:rPr>
              <a:t>）突变蛋白质某种活性增强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Calibri" panose="020F0502020204030204" pitchFamily="34" charset="0"/>
              </a:rPr>
              <a:t>调控区域变异导致蛋白的剂量升高，例如血小板减少症</a:t>
            </a:r>
            <a:r>
              <a:rPr lang="en-US" altLang="zh-CN" sz="2000" dirty="0">
                <a:latin typeface="Calibri" panose="020F0502020204030204" pitchFamily="34" charset="0"/>
              </a:rPr>
              <a:t>2</a:t>
            </a:r>
            <a:r>
              <a:rPr lang="zh-CN" altLang="en-US" sz="2000" dirty="0">
                <a:latin typeface="Calibri" panose="020F0502020204030204" pitchFamily="34" charset="0"/>
              </a:rPr>
              <a:t>型。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Calibri" panose="020F0502020204030204" pitchFamily="34" charset="0"/>
              </a:rPr>
              <a:t>错义变异影响蛋白修饰导致蛋白剂量升高，例如CHOPS 综合征。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268335" y="422275"/>
            <a:ext cx="3715385" cy="459740"/>
            <a:chOff x="6966" y="3136"/>
            <a:chExt cx="5851" cy="724"/>
          </a:xfrm>
        </p:grpSpPr>
        <p:sp>
          <p:nvSpPr>
            <p:cNvPr id="6" name="文本框 5"/>
            <p:cNvSpPr txBox="1"/>
            <p:nvPr>
              <p:custDataLst>
                <p:tags r:id="rId1"/>
              </p:custDataLst>
            </p:nvPr>
          </p:nvSpPr>
          <p:spPr>
            <a:xfrm>
              <a:off x="6966" y="31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A-2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8050" y="3136"/>
              <a:ext cx="4767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发病机制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sp>
        <p:nvSpPr>
          <p:cNvPr id="8" name="TextBox 4"/>
          <p:cNvSpPr txBox="1"/>
          <p:nvPr/>
        </p:nvSpPr>
        <p:spPr>
          <a:xfrm>
            <a:off x="755650" y="1125855"/>
            <a:ext cx="10346690" cy="4984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000" b="1" dirty="0">
                <a:latin typeface="Calibri" panose="020F0502020204030204" pitchFamily="34" charset="0"/>
              </a:rPr>
              <a:t>显性负效应（</a:t>
            </a:r>
            <a:r>
              <a:rPr lang="en-US" altLang="zh-CN" sz="2000" b="1" dirty="0">
                <a:latin typeface="Calibri" panose="020F0502020204030204" pitchFamily="34" charset="0"/>
              </a:rPr>
              <a:t>dominant negative effect</a:t>
            </a:r>
            <a:r>
              <a:rPr lang="zh-CN" altLang="en-US" sz="2000" b="1" dirty="0">
                <a:latin typeface="Calibri" panose="020F0502020204030204" pitchFamily="34" charset="0"/>
              </a:rPr>
              <a:t>，</a:t>
            </a:r>
            <a:r>
              <a:rPr lang="en-US" altLang="zh-CN" sz="2000" b="1" dirty="0">
                <a:latin typeface="Calibri" panose="020F0502020204030204" pitchFamily="34" charset="0"/>
              </a:rPr>
              <a:t>ND</a:t>
            </a:r>
            <a:r>
              <a:rPr lang="zh-CN" altLang="en-US" sz="2000" b="1" dirty="0">
                <a:latin typeface="Calibri" panose="020F0502020204030204" pitchFamily="34" charset="0"/>
              </a:rPr>
              <a:t>）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Calibri" panose="020F0502020204030204" pitchFamily="34" charset="0"/>
              </a:rPr>
              <a:t>变异不仅导致蛋白自己功能的丧失，还干扰正常蛋白的功能，是一种特殊的功能丧失。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altLang="zh-CN" sz="2000" dirty="0">
                <a:latin typeface="Calibri" panose="020F0502020204030204" pitchFamily="34" charset="0"/>
              </a:rPr>
              <a:t>ND 的效应要严重于单个等位基因 LOF，并且此类变异造成的疾病多为显性遗传</a:t>
            </a:r>
            <a:r>
              <a:rPr lang="zh-CN" altLang="en-US" sz="2000" dirty="0">
                <a:latin typeface="Calibri" panose="020F0502020204030204" pitchFamily="34" charset="0"/>
              </a:rPr>
              <a:t>。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000" b="1" dirty="0">
                <a:latin typeface="Calibri" panose="020F0502020204030204" pitchFamily="34" charset="0"/>
              </a:rPr>
              <a:t>获得新特性（</a:t>
            </a:r>
            <a:r>
              <a:rPr lang="en-US" altLang="zh-CN" sz="2000" b="1" dirty="0">
                <a:latin typeface="Calibri" panose="020F0502020204030204" pitchFamily="34" charset="0"/>
              </a:rPr>
              <a:t>gain of novel property</a:t>
            </a:r>
            <a:r>
              <a:rPr lang="zh-CN" altLang="en-US" sz="2000" b="1" dirty="0">
                <a:latin typeface="Calibri" panose="020F0502020204030204" pitchFamily="34" charset="0"/>
              </a:rPr>
              <a:t>）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Calibri" panose="020F0502020204030204" pitchFamily="34" charset="0"/>
              </a:rPr>
              <a:t>碱基重复，重复的氨基酸造成了具有细胞毒性的蛋白。例如 Huntington 病是由 HTT 基因编码框内 CAG 重复造成的。</a:t>
            </a: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p"/>
            </a:pPr>
            <a:r>
              <a:rPr lang="zh-CN" altLang="en-US" sz="2000" b="1" dirty="0">
                <a:latin typeface="Calibri" panose="020F0502020204030204" pitchFamily="34" charset="0"/>
              </a:rPr>
              <a:t>异时或异地基因表达（</a:t>
            </a:r>
            <a:r>
              <a:rPr lang="en-US" altLang="zh-CN" sz="2000" b="1" dirty="0">
                <a:latin typeface="Calibri" panose="020F0502020204030204" pitchFamily="34" charset="0"/>
              </a:rPr>
              <a:t>heterochronic or ectopic gene expression)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dirty="0">
                <a:latin typeface="Calibri" panose="020F0502020204030204" pitchFamily="34" charset="0"/>
              </a:rPr>
              <a:t>有的基因突变影响基因的调节区，导致基因在不适当的时间或不适当的细胞内表达。例如：糖皮质激素可治疗的醛固酮增多症。</a:t>
            </a: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268335" y="422275"/>
            <a:ext cx="3715385" cy="459740"/>
            <a:chOff x="6966" y="3136"/>
            <a:chExt cx="5851" cy="724"/>
          </a:xfrm>
        </p:grpSpPr>
        <p:sp>
          <p:nvSpPr>
            <p:cNvPr id="6" name="文本框 5"/>
            <p:cNvSpPr txBox="1"/>
            <p:nvPr>
              <p:custDataLst>
                <p:tags r:id="rId1"/>
              </p:custDataLst>
            </p:nvPr>
          </p:nvSpPr>
          <p:spPr>
            <a:xfrm>
              <a:off x="6966" y="31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A-2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8050" y="3136"/>
              <a:ext cx="4767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发病机制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9" name="文本框 8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500110" y="422275"/>
            <a:ext cx="3474085" cy="459740"/>
            <a:chOff x="7346" y="3136"/>
            <a:chExt cx="5471" cy="724"/>
          </a:xfrm>
        </p:grpSpPr>
        <p:sp>
          <p:nvSpPr>
            <p:cNvPr id="4" name="文本框 3"/>
            <p:cNvSpPr txBox="1"/>
            <p:nvPr>
              <p:custDataLst>
                <p:tags r:id="rId17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A-3</a:t>
              </a:r>
            </a:p>
          </p:txBody>
        </p:sp>
        <p:sp>
          <p:nvSpPr>
            <p:cNvPr id="5" name="PA-文本框 20"/>
            <p:cNvSpPr txBox="1"/>
            <p:nvPr>
              <p:custDataLst>
                <p:tags r:id="rId18"/>
              </p:custDataLst>
            </p:nvPr>
          </p:nvSpPr>
          <p:spPr>
            <a:xfrm flipH="1">
              <a:off x="8462" y="3136"/>
              <a:ext cx="4355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遗传病检测意义</a:t>
              </a:r>
            </a:p>
          </p:txBody>
        </p:sp>
      </p:grpSp>
      <p:grpSp>
        <p:nvGrpSpPr>
          <p:cNvPr id="82" name="组合 81"/>
          <p:cNvGrpSpPr/>
          <p:nvPr>
            <p:custDataLst>
              <p:tags r:id="rId1"/>
            </p:custDataLst>
          </p:nvPr>
        </p:nvGrpSpPr>
        <p:grpSpPr>
          <a:xfrm>
            <a:off x="1412998" y="1167083"/>
            <a:ext cx="10271199" cy="996445"/>
            <a:chOff x="1819799" y="1884974"/>
            <a:chExt cx="9086631" cy="881526"/>
          </a:xfrm>
        </p:grpSpPr>
        <p:sp>
          <p:nvSpPr>
            <p:cNvPr id="83" name="KSO_Shape"/>
            <p:cNvSpPr/>
            <p:nvPr>
              <p:custDataLst>
                <p:tags r:id="rId14"/>
              </p:custDataLst>
            </p:nvPr>
          </p:nvSpPr>
          <p:spPr bwMode="auto">
            <a:xfrm>
              <a:off x="1819799" y="2047574"/>
              <a:ext cx="376690" cy="371040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lIns="501445" tIns="575655" rIns="501445" bIns="614746" anchor="ctr">
              <a:normAutofit fontScale="25000" lnSpcReduction="20000"/>
            </a:bodyPr>
            <a:lstStyle/>
            <a:p>
              <a:pPr>
                <a:lnSpc>
                  <a:spcPct val="140000"/>
                </a:lnSpc>
              </a:pPr>
              <a:endParaRPr lang="zh-CN" altLang="en-US"/>
            </a:p>
          </p:txBody>
        </p:sp>
        <p:sp>
          <p:nvSpPr>
            <p:cNvPr id="84" name="矩形 83"/>
            <p:cNvSpPr/>
            <p:nvPr>
              <p:custDataLst>
                <p:tags r:id="rId15"/>
              </p:custDataLst>
            </p:nvPr>
          </p:nvSpPr>
          <p:spPr>
            <a:xfrm>
              <a:off x="2333241" y="2384349"/>
              <a:ext cx="8573189" cy="382151"/>
            </a:xfrm>
            <a:prstGeom prst="rect">
              <a:avLst/>
            </a:prstGeom>
          </p:spPr>
          <p:txBody>
            <a:bodyPr wrap="square" tIns="0" anchor="t" anchorCtr="0"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tx1"/>
                  </a:solidFill>
                  <a:effectLst/>
                  <a:sym typeface="+mn-ea"/>
                </a:rPr>
                <a:t>精准分型诊断：疾病的分型定义已经不再仅由临床表型决定，基因型已成为重要决定因素，相同临床特征的疾病，致病基因不同，则被归于不同的疾病。</a:t>
              </a:r>
              <a:endParaRPr lang="zh-CN" altLang="en-US" sz="1400" spc="15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5" name="矩形 84"/>
            <p:cNvSpPr/>
            <p:nvPr>
              <p:custDataLst>
                <p:tags r:id="rId16"/>
              </p:custDataLst>
            </p:nvPr>
          </p:nvSpPr>
          <p:spPr>
            <a:xfrm>
              <a:off x="2333467" y="1884974"/>
              <a:ext cx="4907795" cy="481890"/>
            </a:xfrm>
            <a:prstGeom prst="rect">
              <a:avLst/>
            </a:prstGeom>
          </p:spPr>
          <p:txBody>
            <a:bodyPr lIns="90000" tIns="46800" rIns="90000" bIns="468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spc="300">
                  <a:solidFill>
                    <a:srgbClr val="5B9BD5"/>
                  </a:solidFill>
                  <a:latin typeface="微软雅黑" panose="020B0503020204020204" charset="-122"/>
                  <a:ea typeface="微软雅黑" panose="020B0503020204020204" charset="-122"/>
                </a:rPr>
                <a:t>辅助诊断</a:t>
              </a:r>
            </a:p>
          </p:txBody>
        </p:sp>
      </p:grpSp>
      <p:grpSp>
        <p:nvGrpSpPr>
          <p:cNvPr id="86" name="组合 85"/>
          <p:cNvGrpSpPr/>
          <p:nvPr>
            <p:custDataLst>
              <p:tags r:id="rId2"/>
            </p:custDataLst>
          </p:nvPr>
        </p:nvGrpSpPr>
        <p:grpSpPr>
          <a:xfrm>
            <a:off x="1412998" y="2163551"/>
            <a:ext cx="7960958" cy="943442"/>
            <a:chOff x="1819799" y="2766520"/>
            <a:chExt cx="7042828" cy="834636"/>
          </a:xfrm>
        </p:grpSpPr>
        <p:sp>
          <p:nvSpPr>
            <p:cNvPr id="87" name="KSO_Shape"/>
            <p:cNvSpPr/>
            <p:nvPr>
              <p:custDataLst>
                <p:tags r:id="rId11"/>
              </p:custDataLst>
            </p:nvPr>
          </p:nvSpPr>
          <p:spPr bwMode="auto">
            <a:xfrm>
              <a:off x="1819799" y="2929120"/>
              <a:ext cx="376690" cy="371040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lIns="501445" tIns="575655" rIns="501445" bIns="614746" anchor="ctr">
              <a:normAutofit fontScale="25000" lnSpcReduction="20000"/>
            </a:bodyPr>
            <a:lstStyle/>
            <a:p>
              <a:pPr>
                <a:lnSpc>
                  <a:spcPct val="140000"/>
                </a:lnSpc>
              </a:pPr>
              <a:endParaRPr lang="zh-CN" altLang="en-US"/>
            </a:p>
          </p:txBody>
        </p:sp>
        <p:sp>
          <p:nvSpPr>
            <p:cNvPr id="88" name="矩形 87"/>
            <p:cNvSpPr/>
            <p:nvPr>
              <p:custDataLst>
                <p:tags r:id="rId12"/>
              </p:custDataLst>
            </p:nvPr>
          </p:nvSpPr>
          <p:spPr>
            <a:xfrm>
              <a:off x="2332069" y="3230142"/>
              <a:ext cx="6530558" cy="371014"/>
            </a:xfrm>
            <a:prstGeom prst="rect">
              <a:avLst/>
            </a:prstGeom>
          </p:spPr>
          <p:txBody>
            <a:bodyPr t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精准分型诊断之后，就可以根据分型进行精准的个体化治疗。</a:t>
              </a:r>
              <a:endParaRPr lang="zh-CN" altLang="en-US" sz="14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9" name="矩形 88"/>
            <p:cNvSpPr/>
            <p:nvPr>
              <p:custDataLst>
                <p:tags r:id="rId13"/>
              </p:custDataLst>
            </p:nvPr>
          </p:nvSpPr>
          <p:spPr>
            <a:xfrm>
              <a:off x="2333467" y="2766520"/>
              <a:ext cx="4907796" cy="481890"/>
            </a:xfrm>
            <a:prstGeom prst="rect">
              <a:avLst/>
            </a:prstGeom>
          </p:spPr>
          <p:txBody>
            <a:bodyPr lIns="90000" tIns="46800" rIns="90000" bIns="468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spc="300">
                  <a:solidFill>
                    <a:srgbClr val="5B9BD5"/>
                  </a:solidFill>
                  <a:latin typeface="微软雅黑" panose="020B0503020204020204" charset="-122"/>
                  <a:ea typeface="微软雅黑" panose="020B0503020204020204" charset="-122"/>
                </a:rPr>
                <a:t>精准治疗</a:t>
              </a:r>
            </a:p>
          </p:txBody>
        </p:sp>
      </p:grpSp>
      <p:grpSp>
        <p:nvGrpSpPr>
          <p:cNvPr id="90" name="组合 89"/>
          <p:cNvGrpSpPr/>
          <p:nvPr>
            <p:custDataLst>
              <p:tags r:id="rId3"/>
            </p:custDataLst>
          </p:nvPr>
        </p:nvGrpSpPr>
        <p:grpSpPr>
          <a:xfrm>
            <a:off x="1412998" y="3168790"/>
            <a:ext cx="8066300" cy="943442"/>
            <a:chOff x="1819799" y="3655826"/>
            <a:chExt cx="7136021" cy="834636"/>
          </a:xfrm>
        </p:grpSpPr>
        <p:sp>
          <p:nvSpPr>
            <p:cNvPr id="91" name="KSO_Shape"/>
            <p:cNvSpPr/>
            <p:nvPr>
              <p:custDataLst>
                <p:tags r:id="rId8"/>
              </p:custDataLst>
            </p:nvPr>
          </p:nvSpPr>
          <p:spPr bwMode="auto">
            <a:xfrm>
              <a:off x="1819799" y="3818426"/>
              <a:ext cx="376690" cy="371040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lIns="501445" tIns="575655" rIns="501445" bIns="614746" anchor="ctr">
              <a:normAutofit fontScale="25000" lnSpcReduction="20000"/>
            </a:bodyPr>
            <a:lstStyle/>
            <a:p>
              <a:pPr>
                <a:lnSpc>
                  <a:spcPct val="140000"/>
                </a:lnSpc>
              </a:pPr>
              <a:endParaRPr lang="zh-CN" altLang="en-US"/>
            </a:p>
          </p:txBody>
        </p:sp>
        <p:sp>
          <p:nvSpPr>
            <p:cNvPr id="92" name="矩形 91"/>
            <p:cNvSpPr/>
            <p:nvPr>
              <p:custDataLst>
                <p:tags r:id="rId9"/>
              </p:custDataLst>
            </p:nvPr>
          </p:nvSpPr>
          <p:spPr>
            <a:xfrm>
              <a:off x="2332069" y="4119448"/>
              <a:ext cx="6623751" cy="371014"/>
            </a:xfrm>
            <a:prstGeom prst="rect">
              <a:avLst/>
            </a:prstGeom>
          </p:spPr>
          <p:txBody>
            <a:bodyPr t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患儿父母在生下一个宝宝的时候，可以根据基因检测的结果，指导优生，避免再生同样的病娃。</a:t>
              </a:r>
              <a:endParaRPr lang="zh-CN" altLang="en-US" sz="1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endParaRPr lang="zh-CN" altLang="en-US" sz="14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3" name="矩形 92"/>
            <p:cNvSpPr/>
            <p:nvPr>
              <p:custDataLst>
                <p:tags r:id="rId10"/>
              </p:custDataLst>
            </p:nvPr>
          </p:nvSpPr>
          <p:spPr>
            <a:xfrm>
              <a:off x="2333467" y="3655826"/>
              <a:ext cx="4907796" cy="481890"/>
            </a:xfrm>
            <a:prstGeom prst="rect">
              <a:avLst/>
            </a:prstGeom>
          </p:spPr>
          <p:txBody>
            <a:bodyPr lIns="90000" tIns="46800" rIns="90000" bIns="468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spc="300">
                  <a:solidFill>
                    <a:srgbClr val="5B9BD5"/>
                  </a:solidFill>
                  <a:latin typeface="微软雅黑" panose="020B0503020204020204" charset="-122"/>
                  <a:ea typeface="微软雅黑" panose="020B0503020204020204" charset="-122"/>
                </a:rPr>
                <a:t>遗传咨询</a:t>
              </a:r>
            </a:p>
          </p:txBody>
        </p:sp>
      </p:grpSp>
      <p:grpSp>
        <p:nvGrpSpPr>
          <p:cNvPr id="98" name="组合 97"/>
          <p:cNvGrpSpPr/>
          <p:nvPr>
            <p:custDataLst>
              <p:tags r:id="rId4"/>
            </p:custDataLst>
          </p:nvPr>
        </p:nvGrpSpPr>
        <p:grpSpPr>
          <a:xfrm>
            <a:off x="1363970" y="4319188"/>
            <a:ext cx="9460925" cy="943442"/>
            <a:chOff x="1819799" y="5457193"/>
            <a:chExt cx="8369805" cy="834636"/>
          </a:xfrm>
        </p:grpSpPr>
        <p:sp>
          <p:nvSpPr>
            <p:cNvPr id="99" name="KSO_Shape"/>
            <p:cNvSpPr/>
            <p:nvPr>
              <p:custDataLst>
                <p:tags r:id="rId5"/>
              </p:custDataLst>
            </p:nvPr>
          </p:nvSpPr>
          <p:spPr bwMode="auto">
            <a:xfrm>
              <a:off x="1819799" y="5619793"/>
              <a:ext cx="376690" cy="371040"/>
            </a:xfrm>
            <a:custGeom>
              <a:avLst/>
              <a:gdLst>
                <a:gd name="T0" fmla="*/ 351815 w 2443615"/>
                <a:gd name="T1" fmla="*/ 127711 h 2406492"/>
                <a:gd name="T2" fmla="*/ 127265 w 2443615"/>
                <a:gd name="T3" fmla="*/ 352436 h 2406492"/>
                <a:gd name="T4" fmla="*/ 351815 w 2443615"/>
                <a:gd name="T5" fmla="*/ 577161 h 2406492"/>
                <a:gd name="T6" fmla="*/ 576364 w 2443615"/>
                <a:gd name="T7" fmla="*/ 352436 h 2406492"/>
                <a:gd name="T8" fmla="*/ 351815 w 2443615"/>
                <a:gd name="T9" fmla="*/ 127711 h 2406492"/>
                <a:gd name="T10" fmla="*/ 323002 w 2443615"/>
                <a:gd name="T11" fmla="*/ 0 h 2406492"/>
                <a:gd name="T12" fmla="*/ 380627 w 2443615"/>
                <a:gd name="T13" fmla="*/ 0 h 2406492"/>
                <a:gd name="T14" fmla="*/ 393151 w 2443615"/>
                <a:gd name="T15" fmla="*/ 71092 h 2406492"/>
                <a:gd name="T16" fmla="*/ 500853 w 2443615"/>
                <a:gd name="T17" fmla="*/ 110323 h 2406492"/>
                <a:gd name="T18" fmla="*/ 556109 w 2443615"/>
                <a:gd name="T19" fmla="*/ 63920 h 2406492"/>
                <a:gd name="T20" fmla="*/ 600251 w 2443615"/>
                <a:gd name="T21" fmla="*/ 100990 h 2406492"/>
                <a:gd name="T22" fmla="*/ 564182 w 2443615"/>
                <a:gd name="T23" fmla="*/ 163505 h 2406492"/>
                <a:gd name="T24" fmla="*/ 621490 w 2443615"/>
                <a:gd name="T25" fmla="*/ 262842 h 2406492"/>
                <a:gd name="T26" fmla="*/ 693623 w 2443615"/>
                <a:gd name="T27" fmla="*/ 262840 h 2406492"/>
                <a:gd name="T28" fmla="*/ 703629 w 2443615"/>
                <a:gd name="T29" fmla="*/ 319633 h 2406492"/>
                <a:gd name="T30" fmla="*/ 635846 w 2443615"/>
                <a:gd name="T31" fmla="*/ 344321 h 2406492"/>
                <a:gd name="T32" fmla="*/ 615944 w 2443615"/>
                <a:gd name="T33" fmla="*/ 457282 h 2406492"/>
                <a:gd name="T34" fmla="*/ 671201 w 2443615"/>
                <a:gd name="T35" fmla="*/ 503683 h 2406492"/>
                <a:gd name="T36" fmla="*/ 642389 w 2443615"/>
                <a:gd name="T37" fmla="*/ 553626 h 2406492"/>
                <a:gd name="T38" fmla="*/ 574608 w 2443615"/>
                <a:gd name="T39" fmla="*/ 528934 h 2406492"/>
                <a:gd name="T40" fmla="*/ 486808 w 2443615"/>
                <a:gd name="T41" fmla="*/ 602665 h 2406492"/>
                <a:gd name="T42" fmla="*/ 499336 w 2443615"/>
                <a:gd name="T43" fmla="*/ 673756 h 2406492"/>
                <a:gd name="T44" fmla="*/ 445187 w 2443615"/>
                <a:gd name="T45" fmla="*/ 693480 h 2406492"/>
                <a:gd name="T46" fmla="*/ 409122 w 2443615"/>
                <a:gd name="T47" fmla="*/ 630963 h 2406492"/>
                <a:gd name="T48" fmla="*/ 294507 w 2443615"/>
                <a:gd name="T49" fmla="*/ 630963 h 2406492"/>
                <a:gd name="T50" fmla="*/ 258443 w 2443615"/>
                <a:gd name="T51" fmla="*/ 693480 h 2406492"/>
                <a:gd name="T52" fmla="*/ 204294 w 2443615"/>
                <a:gd name="T53" fmla="*/ 673756 h 2406492"/>
                <a:gd name="T54" fmla="*/ 216821 w 2443615"/>
                <a:gd name="T55" fmla="*/ 602665 h 2406492"/>
                <a:gd name="T56" fmla="*/ 129022 w 2443615"/>
                <a:gd name="T57" fmla="*/ 528934 h 2406492"/>
                <a:gd name="T58" fmla="*/ 61240 w 2443615"/>
                <a:gd name="T59" fmla="*/ 553626 h 2406492"/>
                <a:gd name="T60" fmla="*/ 32428 w 2443615"/>
                <a:gd name="T61" fmla="*/ 503683 h 2406492"/>
                <a:gd name="T62" fmla="*/ 87685 w 2443615"/>
                <a:gd name="T63" fmla="*/ 457282 h 2406492"/>
                <a:gd name="T64" fmla="*/ 67783 w 2443615"/>
                <a:gd name="T65" fmla="*/ 344321 h 2406492"/>
                <a:gd name="T66" fmla="*/ 0 w 2443615"/>
                <a:gd name="T67" fmla="*/ 319633 h 2406492"/>
                <a:gd name="T68" fmla="*/ 10006 w 2443615"/>
                <a:gd name="T69" fmla="*/ 262840 h 2406492"/>
                <a:gd name="T70" fmla="*/ 82138 w 2443615"/>
                <a:gd name="T71" fmla="*/ 262842 h 2406492"/>
                <a:gd name="T72" fmla="*/ 139446 w 2443615"/>
                <a:gd name="T73" fmla="*/ 163505 h 2406492"/>
                <a:gd name="T74" fmla="*/ 103378 w 2443615"/>
                <a:gd name="T75" fmla="*/ 100990 h 2406492"/>
                <a:gd name="T76" fmla="*/ 147520 w 2443615"/>
                <a:gd name="T77" fmla="*/ 63920 h 2406492"/>
                <a:gd name="T78" fmla="*/ 202776 w 2443615"/>
                <a:gd name="T79" fmla="*/ 110323 h 2406492"/>
                <a:gd name="T80" fmla="*/ 310478 w 2443615"/>
                <a:gd name="T81" fmla="*/ 71092 h 24064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443615" h="2406492">
                  <a:moveTo>
                    <a:pt x="1221807" y="443178"/>
                  </a:moveTo>
                  <a:cubicBezTo>
                    <a:pt x="791117" y="443178"/>
                    <a:pt x="441973" y="792322"/>
                    <a:pt x="441973" y="1223012"/>
                  </a:cubicBezTo>
                  <a:cubicBezTo>
                    <a:pt x="441973" y="1653702"/>
                    <a:pt x="791117" y="2002846"/>
                    <a:pt x="1221807" y="2002846"/>
                  </a:cubicBezTo>
                  <a:cubicBezTo>
                    <a:pt x="1652497" y="2002846"/>
                    <a:pt x="2001641" y="1653702"/>
                    <a:pt x="2001641" y="1223012"/>
                  </a:cubicBezTo>
                  <a:cubicBezTo>
                    <a:pt x="2001641" y="792322"/>
                    <a:pt x="1652497" y="443178"/>
                    <a:pt x="1221807" y="443178"/>
                  </a:cubicBezTo>
                  <a:close/>
                  <a:moveTo>
                    <a:pt x="1121747" y="0"/>
                  </a:moveTo>
                  <a:lnTo>
                    <a:pt x="1321868" y="0"/>
                  </a:lnTo>
                  <a:lnTo>
                    <a:pt x="1365362" y="246702"/>
                  </a:lnTo>
                  <a:cubicBezTo>
                    <a:pt x="1497994" y="266203"/>
                    <a:pt x="1625261" y="312525"/>
                    <a:pt x="1739400" y="382840"/>
                  </a:cubicBezTo>
                  <a:lnTo>
                    <a:pt x="1931295" y="221813"/>
                  </a:lnTo>
                  <a:lnTo>
                    <a:pt x="2084596" y="350449"/>
                  </a:lnTo>
                  <a:lnTo>
                    <a:pt x="1959337" y="567390"/>
                  </a:lnTo>
                  <a:cubicBezTo>
                    <a:pt x="2048403" y="667584"/>
                    <a:pt x="2116120" y="784874"/>
                    <a:pt x="2158357" y="912104"/>
                  </a:cubicBezTo>
                  <a:lnTo>
                    <a:pt x="2408865" y="912098"/>
                  </a:lnTo>
                  <a:lnTo>
                    <a:pt x="2443615" y="1109179"/>
                  </a:lnTo>
                  <a:lnTo>
                    <a:pt x="2208214" y="1194851"/>
                  </a:lnTo>
                  <a:cubicBezTo>
                    <a:pt x="2212040" y="1328854"/>
                    <a:pt x="2188522" y="1462233"/>
                    <a:pt x="2139095" y="1586846"/>
                  </a:cubicBezTo>
                  <a:lnTo>
                    <a:pt x="2330998" y="1747864"/>
                  </a:lnTo>
                  <a:lnTo>
                    <a:pt x="2230938" y="1921175"/>
                  </a:lnTo>
                  <a:lnTo>
                    <a:pt x="1995541" y="1835490"/>
                  </a:lnTo>
                  <a:cubicBezTo>
                    <a:pt x="1912336" y="1940602"/>
                    <a:pt x="1808586" y="2027658"/>
                    <a:pt x="1690623" y="2091346"/>
                  </a:cubicBezTo>
                  <a:lnTo>
                    <a:pt x="1734130" y="2338046"/>
                  </a:lnTo>
                  <a:lnTo>
                    <a:pt x="1546077" y="2406492"/>
                  </a:lnTo>
                  <a:lnTo>
                    <a:pt x="1420828" y="2189544"/>
                  </a:lnTo>
                  <a:cubicBezTo>
                    <a:pt x="1289525" y="2216580"/>
                    <a:pt x="1154089" y="2216580"/>
                    <a:pt x="1022786" y="2189544"/>
                  </a:cubicBezTo>
                  <a:lnTo>
                    <a:pt x="897539" y="2406492"/>
                  </a:lnTo>
                  <a:lnTo>
                    <a:pt x="709486" y="2338046"/>
                  </a:lnTo>
                  <a:lnTo>
                    <a:pt x="752993" y="2091346"/>
                  </a:lnTo>
                  <a:cubicBezTo>
                    <a:pt x="635030" y="2027658"/>
                    <a:pt x="531280" y="1940601"/>
                    <a:pt x="448076" y="1835490"/>
                  </a:cubicBezTo>
                  <a:lnTo>
                    <a:pt x="212678" y="1921175"/>
                  </a:lnTo>
                  <a:lnTo>
                    <a:pt x="112617" y="1747864"/>
                  </a:lnTo>
                  <a:lnTo>
                    <a:pt x="304520" y="1586846"/>
                  </a:lnTo>
                  <a:cubicBezTo>
                    <a:pt x="255094" y="1462233"/>
                    <a:pt x="231575" y="1328854"/>
                    <a:pt x="235401" y="1194851"/>
                  </a:cubicBezTo>
                  <a:lnTo>
                    <a:pt x="0" y="1109179"/>
                  </a:lnTo>
                  <a:lnTo>
                    <a:pt x="34750" y="912098"/>
                  </a:lnTo>
                  <a:lnTo>
                    <a:pt x="285257" y="912104"/>
                  </a:lnTo>
                  <a:cubicBezTo>
                    <a:pt x="327494" y="784874"/>
                    <a:pt x="395211" y="667583"/>
                    <a:pt x="484278" y="567390"/>
                  </a:cubicBezTo>
                  <a:lnTo>
                    <a:pt x="359019" y="350449"/>
                  </a:lnTo>
                  <a:lnTo>
                    <a:pt x="512321" y="221813"/>
                  </a:lnTo>
                  <a:lnTo>
                    <a:pt x="704216" y="382840"/>
                  </a:lnTo>
                  <a:cubicBezTo>
                    <a:pt x="818353" y="312525"/>
                    <a:pt x="945621" y="266204"/>
                    <a:pt x="1078253" y="246702"/>
                  </a:cubicBezTo>
                  <a:lnTo>
                    <a:pt x="1121747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 lIns="501445" tIns="575655" rIns="501445" bIns="614746" anchor="ctr">
              <a:normAutofit fontScale="25000" lnSpcReduction="20000"/>
            </a:bodyPr>
            <a:lstStyle/>
            <a:p>
              <a:pPr>
                <a:lnSpc>
                  <a:spcPct val="140000"/>
                </a:lnSpc>
              </a:pPr>
              <a:endParaRPr lang="zh-CN" altLang="en-US"/>
            </a:p>
          </p:txBody>
        </p:sp>
        <p:sp>
          <p:nvSpPr>
            <p:cNvPr id="100" name="矩形 99"/>
            <p:cNvSpPr/>
            <p:nvPr>
              <p:custDataLst>
                <p:tags r:id="rId6"/>
              </p:custDataLst>
            </p:nvPr>
          </p:nvSpPr>
          <p:spPr>
            <a:xfrm>
              <a:off x="2332069" y="5920815"/>
              <a:ext cx="7857535" cy="371014"/>
            </a:xfrm>
            <a:prstGeom prst="rect">
              <a:avLst/>
            </a:prstGeom>
          </p:spPr>
          <p:txBody>
            <a:bodyPr t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sym typeface="+mn-ea"/>
                </a:rPr>
                <a:t>对于临床意义未名的突变位点，此类患者的数据积攒起来，就能帮助专家发现致病基因。</a:t>
              </a:r>
              <a:endParaRPr lang="zh-CN" altLang="en-US" sz="14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1" name="矩形 100"/>
            <p:cNvSpPr/>
            <p:nvPr>
              <p:custDataLst>
                <p:tags r:id="rId7"/>
              </p:custDataLst>
            </p:nvPr>
          </p:nvSpPr>
          <p:spPr>
            <a:xfrm>
              <a:off x="2333467" y="5457193"/>
              <a:ext cx="4907796" cy="481890"/>
            </a:xfrm>
            <a:prstGeom prst="rect">
              <a:avLst/>
            </a:prstGeom>
          </p:spPr>
          <p:txBody>
            <a:bodyPr lIns="90000" tIns="46800" rIns="90000" bIns="4680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spc="300">
                  <a:solidFill>
                    <a:srgbClr val="5B9BD5"/>
                  </a:solidFill>
                  <a:latin typeface="微软雅黑" panose="020B0503020204020204" charset="-122"/>
                  <a:ea typeface="微软雅黑" panose="020B0503020204020204" charset="-122"/>
                </a:rPr>
                <a:t>发现新疾病和新致病基因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5" y="1235075"/>
            <a:ext cx="11323955" cy="514159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500110" y="422275"/>
            <a:ext cx="3474085" cy="459740"/>
            <a:chOff x="7346" y="3136"/>
            <a:chExt cx="5471" cy="724"/>
          </a:xfrm>
        </p:grpSpPr>
        <p:sp>
          <p:nvSpPr>
            <p:cNvPr id="7" name="文本框 6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A-3</a:t>
              </a:r>
            </a:p>
          </p:txBody>
        </p:sp>
        <p:sp>
          <p:nvSpPr>
            <p:cNvPr id="8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8462" y="3136"/>
              <a:ext cx="4355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遗传病检测意义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9033837" y="6435506"/>
            <a:ext cx="2159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ym typeface="+mn-ea"/>
              </a:rPr>
              <a:t>图片来源：华大医学官网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6662420" y="3656965"/>
            <a:ext cx="3001645" cy="1670050"/>
          </a:xfrm>
          <a:prstGeom prst="rect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8509635" y="393700"/>
            <a:ext cx="3474085" cy="459740"/>
            <a:chOff x="7346" y="3136"/>
            <a:chExt cx="5471" cy="724"/>
          </a:xfrm>
        </p:grpSpPr>
        <p:sp>
          <p:nvSpPr>
            <p:cNvPr id="6" name="文本框 5"/>
            <p:cNvSpPr txBox="1"/>
            <p:nvPr>
              <p:custDataLst>
                <p:tags r:id="rId32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33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遗传病检测流程</a:t>
              </a:r>
            </a:p>
          </p:txBody>
        </p:sp>
      </p:grpSp>
      <p:sp>
        <p:nvSpPr>
          <p:cNvPr id="24" name="任意多边形 23"/>
          <p:cNvSpPr/>
          <p:nvPr>
            <p:custDataLst>
              <p:tags r:id="rId1"/>
            </p:custDataLst>
          </p:nvPr>
        </p:nvSpPr>
        <p:spPr>
          <a:xfrm>
            <a:off x="2364609" y="2557433"/>
            <a:ext cx="7546856" cy="1528477"/>
          </a:xfrm>
          <a:custGeom>
            <a:avLst/>
            <a:gdLst>
              <a:gd name="connsiteX0" fmla="*/ 0 w 7013359"/>
              <a:gd name="connsiteY0" fmla="*/ 1420427 h 1420427"/>
              <a:gd name="connsiteX1" fmla="*/ 1420427 w 7013359"/>
              <a:gd name="connsiteY1" fmla="*/ 790113 h 1420427"/>
              <a:gd name="connsiteX2" fmla="*/ 7013359 w 7013359"/>
              <a:gd name="connsiteY2" fmla="*/ 0 h 1420427"/>
              <a:gd name="connsiteX3" fmla="*/ 7013359 w 7013359"/>
              <a:gd name="connsiteY3" fmla="*/ 0 h 1420427"/>
              <a:gd name="connsiteX0-1" fmla="*/ 0 w 7013359"/>
              <a:gd name="connsiteY0-2" fmla="*/ 1420427 h 1420427"/>
              <a:gd name="connsiteX1-3" fmla="*/ 1313894 w 7013359"/>
              <a:gd name="connsiteY1-4" fmla="*/ 878889 h 1420427"/>
              <a:gd name="connsiteX2-5" fmla="*/ 7013359 w 7013359"/>
              <a:gd name="connsiteY2-6" fmla="*/ 0 h 1420427"/>
              <a:gd name="connsiteX3-7" fmla="*/ 7013359 w 7013359"/>
              <a:gd name="connsiteY3-8" fmla="*/ 0 h 1420427"/>
              <a:gd name="connsiteX0-9" fmla="*/ 0 w 7013359"/>
              <a:gd name="connsiteY0-10" fmla="*/ 1420427 h 1420427"/>
              <a:gd name="connsiteX1-11" fmla="*/ 1313894 w 7013359"/>
              <a:gd name="connsiteY1-12" fmla="*/ 878889 h 1420427"/>
              <a:gd name="connsiteX2-13" fmla="*/ 7013359 w 7013359"/>
              <a:gd name="connsiteY2-14" fmla="*/ 0 h 1420427"/>
              <a:gd name="connsiteX3-15" fmla="*/ 7013359 w 7013359"/>
              <a:gd name="connsiteY3-16" fmla="*/ 0 h 1420427"/>
              <a:gd name="connsiteX0-17" fmla="*/ 0 w 7013359"/>
              <a:gd name="connsiteY0-18" fmla="*/ 1420427 h 1420427"/>
              <a:gd name="connsiteX1-19" fmla="*/ 1313894 w 7013359"/>
              <a:gd name="connsiteY1-20" fmla="*/ 878889 h 1420427"/>
              <a:gd name="connsiteX2-21" fmla="*/ 2840854 w 7013359"/>
              <a:gd name="connsiteY2-22" fmla="*/ 701336 h 1420427"/>
              <a:gd name="connsiteX3-23" fmla="*/ 7013359 w 7013359"/>
              <a:gd name="connsiteY3-24" fmla="*/ 0 h 1420427"/>
              <a:gd name="connsiteX4" fmla="*/ 7013359 w 7013359"/>
              <a:gd name="connsiteY4" fmla="*/ 0 h 1420427"/>
              <a:gd name="connsiteX0-25" fmla="*/ 0 w 7013359"/>
              <a:gd name="connsiteY0-26" fmla="*/ 1420427 h 1420427"/>
              <a:gd name="connsiteX1-27" fmla="*/ 1313894 w 7013359"/>
              <a:gd name="connsiteY1-28" fmla="*/ 878889 h 1420427"/>
              <a:gd name="connsiteX2-29" fmla="*/ 2974019 w 7013359"/>
              <a:gd name="connsiteY2-30" fmla="*/ 1127464 h 1420427"/>
              <a:gd name="connsiteX3-31" fmla="*/ 7013359 w 7013359"/>
              <a:gd name="connsiteY3-32" fmla="*/ 0 h 1420427"/>
              <a:gd name="connsiteX4-33" fmla="*/ 7013359 w 7013359"/>
              <a:gd name="connsiteY4-34" fmla="*/ 0 h 1420427"/>
              <a:gd name="connsiteX0-35" fmla="*/ 0 w 7013359"/>
              <a:gd name="connsiteY0-36" fmla="*/ 1420427 h 1420427"/>
              <a:gd name="connsiteX1-37" fmla="*/ 1313894 w 7013359"/>
              <a:gd name="connsiteY1-38" fmla="*/ 878889 h 1420427"/>
              <a:gd name="connsiteX2-39" fmla="*/ 2974019 w 7013359"/>
              <a:gd name="connsiteY2-40" fmla="*/ 1127464 h 1420427"/>
              <a:gd name="connsiteX3-41" fmla="*/ 4429957 w 7013359"/>
              <a:gd name="connsiteY3-42" fmla="*/ 763480 h 1420427"/>
              <a:gd name="connsiteX4-43" fmla="*/ 7013359 w 7013359"/>
              <a:gd name="connsiteY4-44" fmla="*/ 0 h 1420427"/>
              <a:gd name="connsiteX5" fmla="*/ 7013359 w 7013359"/>
              <a:gd name="connsiteY5" fmla="*/ 0 h 1420427"/>
              <a:gd name="connsiteX0-45" fmla="*/ 0 w 7013359"/>
              <a:gd name="connsiteY0-46" fmla="*/ 1420427 h 1420427"/>
              <a:gd name="connsiteX1-47" fmla="*/ 1313894 w 7013359"/>
              <a:gd name="connsiteY1-48" fmla="*/ 878889 h 1420427"/>
              <a:gd name="connsiteX2-49" fmla="*/ 2974019 w 7013359"/>
              <a:gd name="connsiteY2-50" fmla="*/ 1127464 h 1420427"/>
              <a:gd name="connsiteX3-51" fmla="*/ 4279036 w 7013359"/>
              <a:gd name="connsiteY3-52" fmla="*/ 541538 h 1420427"/>
              <a:gd name="connsiteX4-53" fmla="*/ 7013359 w 7013359"/>
              <a:gd name="connsiteY4-54" fmla="*/ 0 h 1420427"/>
              <a:gd name="connsiteX5-55" fmla="*/ 7013359 w 7013359"/>
              <a:gd name="connsiteY5-56" fmla="*/ 0 h 1420427"/>
              <a:gd name="connsiteX0-57" fmla="*/ 0 w 7013359"/>
              <a:gd name="connsiteY0-58" fmla="*/ 1420427 h 1420427"/>
              <a:gd name="connsiteX1-59" fmla="*/ 1313894 w 7013359"/>
              <a:gd name="connsiteY1-60" fmla="*/ 878889 h 1420427"/>
              <a:gd name="connsiteX2-61" fmla="*/ 2974019 w 7013359"/>
              <a:gd name="connsiteY2-62" fmla="*/ 1127464 h 1420427"/>
              <a:gd name="connsiteX3-63" fmla="*/ 4243525 w 7013359"/>
              <a:gd name="connsiteY3-64" fmla="*/ 523783 h 1420427"/>
              <a:gd name="connsiteX4-65" fmla="*/ 7013359 w 7013359"/>
              <a:gd name="connsiteY4-66" fmla="*/ 0 h 1420427"/>
              <a:gd name="connsiteX5-67" fmla="*/ 7013359 w 7013359"/>
              <a:gd name="connsiteY5-68" fmla="*/ 0 h 1420427"/>
              <a:gd name="connsiteX0-69" fmla="*/ 0 w 7013359"/>
              <a:gd name="connsiteY0-70" fmla="*/ 1420427 h 1420427"/>
              <a:gd name="connsiteX1-71" fmla="*/ 1313894 w 7013359"/>
              <a:gd name="connsiteY1-72" fmla="*/ 878889 h 1420427"/>
              <a:gd name="connsiteX2-73" fmla="*/ 2974019 w 7013359"/>
              <a:gd name="connsiteY2-74" fmla="*/ 1127464 h 1420427"/>
              <a:gd name="connsiteX3-75" fmla="*/ 4243525 w 7013359"/>
              <a:gd name="connsiteY3-76" fmla="*/ 523783 h 1420427"/>
              <a:gd name="connsiteX4-77" fmla="*/ 5690586 w 7013359"/>
              <a:gd name="connsiteY4-78" fmla="*/ 221942 h 1420427"/>
              <a:gd name="connsiteX5-79" fmla="*/ 7013359 w 7013359"/>
              <a:gd name="connsiteY5-80" fmla="*/ 0 h 1420427"/>
              <a:gd name="connsiteX6" fmla="*/ 7013359 w 7013359"/>
              <a:gd name="connsiteY6" fmla="*/ 0 h 1420427"/>
              <a:gd name="connsiteX0-81" fmla="*/ 0 w 7013359"/>
              <a:gd name="connsiteY0-82" fmla="*/ 1420427 h 1420427"/>
              <a:gd name="connsiteX1-83" fmla="*/ 1313894 w 7013359"/>
              <a:gd name="connsiteY1-84" fmla="*/ 878889 h 1420427"/>
              <a:gd name="connsiteX2-85" fmla="*/ 2974019 w 7013359"/>
              <a:gd name="connsiteY2-86" fmla="*/ 1127464 h 1420427"/>
              <a:gd name="connsiteX3-87" fmla="*/ 4243525 w 7013359"/>
              <a:gd name="connsiteY3-88" fmla="*/ 523783 h 1420427"/>
              <a:gd name="connsiteX4-89" fmla="*/ 5734974 w 7013359"/>
              <a:gd name="connsiteY4-90" fmla="*/ 346229 h 1420427"/>
              <a:gd name="connsiteX5-91" fmla="*/ 7013359 w 7013359"/>
              <a:gd name="connsiteY5-92" fmla="*/ 0 h 1420427"/>
              <a:gd name="connsiteX6-93" fmla="*/ 7013359 w 7013359"/>
              <a:gd name="connsiteY6-94" fmla="*/ 0 h 1420427"/>
              <a:gd name="connsiteX0-95" fmla="*/ 0 w 7013359"/>
              <a:gd name="connsiteY0-96" fmla="*/ 1420427 h 1420427"/>
              <a:gd name="connsiteX1-97" fmla="*/ 1313894 w 7013359"/>
              <a:gd name="connsiteY1-98" fmla="*/ 878889 h 1420427"/>
              <a:gd name="connsiteX2-99" fmla="*/ 2974019 w 7013359"/>
              <a:gd name="connsiteY2-100" fmla="*/ 1127464 h 1420427"/>
              <a:gd name="connsiteX3-101" fmla="*/ 4243525 w 7013359"/>
              <a:gd name="connsiteY3-102" fmla="*/ 523783 h 1420427"/>
              <a:gd name="connsiteX4-103" fmla="*/ 5734974 w 7013359"/>
              <a:gd name="connsiteY4-104" fmla="*/ 346229 h 1420427"/>
              <a:gd name="connsiteX5-105" fmla="*/ 7013359 w 7013359"/>
              <a:gd name="connsiteY5-106" fmla="*/ 0 h 1420427"/>
              <a:gd name="connsiteX6-107" fmla="*/ 7013359 w 7013359"/>
              <a:gd name="connsiteY6-108" fmla="*/ 0 h 1420427"/>
              <a:gd name="connsiteX0-109" fmla="*/ 0 w 7013359"/>
              <a:gd name="connsiteY0-110" fmla="*/ 1420427 h 1420427"/>
              <a:gd name="connsiteX1-111" fmla="*/ 1340527 w 7013359"/>
              <a:gd name="connsiteY1-112" fmla="*/ 887766 h 1420427"/>
              <a:gd name="connsiteX2-113" fmla="*/ 2974019 w 7013359"/>
              <a:gd name="connsiteY2-114" fmla="*/ 1127464 h 1420427"/>
              <a:gd name="connsiteX3-115" fmla="*/ 4243525 w 7013359"/>
              <a:gd name="connsiteY3-116" fmla="*/ 523783 h 1420427"/>
              <a:gd name="connsiteX4-117" fmla="*/ 5734974 w 7013359"/>
              <a:gd name="connsiteY4-118" fmla="*/ 346229 h 1420427"/>
              <a:gd name="connsiteX5-119" fmla="*/ 7013359 w 7013359"/>
              <a:gd name="connsiteY5-120" fmla="*/ 0 h 1420427"/>
              <a:gd name="connsiteX6-121" fmla="*/ 7013359 w 7013359"/>
              <a:gd name="connsiteY6-122" fmla="*/ 0 h 1420427"/>
              <a:gd name="connsiteX0-123" fmla="*/ 0 w 7013359"/>
              <a:gd name="connsiteY0-124" fmla="*/ 1420427 h 1420427"/>
              <a:gd name="connsiteX1-125" fmla="*/ 1340527 w 7013359"/>
              <a:gd name="connsiteY1-126" fmla="*/ 887766 h 1420427"/>
              <a:gd name="connsiteX2-127" fmla="*/ 2807332 w 7013359"/>
              <a:gd name="connsiteY2-128" fmla="*/ 1132227 h 1420427"/>
              <a:gd name="connsiteX3-129" fmla="*/ 4243525 w 7013359"/>
              <a:gd name="connsiteY3-130" fmla="*/ 523783 h 1420427"/>
              <a:gd name="connsiteX4-131" fmla="*/ 5734974 w 7013359"/>
              <a:gd name="connsiteY4-132" fmla="*/ 346229 h 1420427"/>
              <a:gd name="connsiteX5-133" fmla="*/ 7013359 w 7013359"/>
              <a:gd name="connsiteY5-134" fmla="*/ 0 h 1420427"/>
              <a:gd name="connsiteX6-135" fmla="*/ 7013359 w 7013359"/>
              <a:gd name="connsiteY6-136" fmla="*/ 0 h 1420427"/>
              <a:gd name="connsiteX0-137" fmla="*/ 0 w 7013359"/>
              <a:gd name="connsiteY0-138" fmla="*/ 1420427 h 1420427"/>
              <a:gd name="connsiteX1-139" fmla="*/ 1340527 w 7013359"/>
              <a:gd name="connsiteY1-140" fmla="*/ 887766 h 1420427"/>
              <a:gd name="connsiteX2-141" fmla="*/ 2807332 w 7013359"/>
              <a:gd name="connsiteY2-142" fmla="*/ 1132227 h 1420427"/>
              <a:gd name="connsiteX3-143" fmla="*/ 4281625 w 7013359"/>
              <a:gd name="connsiteY3-144" fmla="*/ 533308 h 1420427"/>
              <a:gd name="connsiteX4-145" fmla="*/ 5734974 w 7013359"/>
              <a:gd name="connsiteY4-146" fmla="*/ 346229 h 1420427"/>
              <a:gd name="connsiteX5-147" fmla="*/ 7013359 w 7013359"/>
              <a:gd name="connsiteY5-148" fmla="*/ 0 h 1420427"/>
              <a:gd name="connsiteX6-149" fmla="*/ 7013359 w 7013359"/>
              <a:gd name="connsiteY6-150" fmla="*/ 0 h 1420427"/>
              <a:gd name="connsiteX0-151" fmla="*/ 0 w 7013359"/>
              <a:gd name="connsiteY0-152" fmla="*/ 1420427 h 1420427"/>
              <a:gd name="connsiteX1-153" fmla="*/ 1340527 w 7013359"/>
              <a:gd name="connsiteY1-154" fmla="*/ 887766 h 1420427"/>
              <a:gd name="connsiteX2-155" fmla="*/ 2807332 w 7013359"/>
              <a:gd name="connsiteY2-156" fmla="*/ 1132227 h 1420427"/>
              <a:gd name="connsiteX3-157" fmla="*/ 4281625 w 7013359"/>
              <a:gd name="connsiteY3-158" fmla="*/ 533308 h 1420427"/>
              <a:gd name="connsiteX4-159" fmla="*/ 5734974 w 7013359"/>
              <a:gd name="connsiteY4-160" fmla="*/ 346229 h 1420427"/>
              <a:gd name="connsiteX5-161" fmla="*/ 7013359 w 7013359"/>
              <a:gd name="connsiteY5-162" fmla="*/ 0 h 1420427"/>
              <a:gd name="connsiteX6-163" fmla="*/ 7013359 w 7013359"/>
              <a:gd name="connsiteY6-164" fmla="*/ 0 h 1420427"/>
              <a:gd name="connsiteX0-165" fmla="*/ 0 w 7013359"/>
              <a:gd name="connsiteY0-166" fmla="*/ 1420427 h 1420427"/>
              <a:gd name="connsiteX1-167" fmla="*/ 1340527 w 7013359"/>
              <a:gd name="connsiteY1-168" fmla="*/ 887766 h 1420427"/>
              <a:gd name="connsiteX2-169" fmla="*/ 2807332 w 7013359"/>
              <a:gd name="connsiteY2-170" fmla="*/ 1132227 h 1420427"/>
              <a:gd name="connsiteX3-171" fmla="*/ 4262575 w 7013359"/>
              <a:gd name="connsiteY3-172" fmla="*/ 538070 h 1420427"/>
              <a:gd name="connsiteX4-173" fmla="*/ 5734974 w 7013359"/>
              <a:gd name="connsiteY4-174" fmla="*/ 346229 h 1420427"/>
              <a:gd name="connsiteX5-175" fmla="*/ 7013359 w 7013359"/>
              <a:gd name="connsiteY5-176" fmla="*/ 0 h 1420427"/>
              <a:gd name="connsiteX6-177" fmla="*/ 7013359 w 7013359"/>
              <a:gd name="connsiteY6-178" fmla="*/ 0 h 1420427"/>
              <a:gd name="connsiteX0-179" fmla="*/ 0 w 7013359"/>
              <a:gd name="connsiteY0-180" fmla="*/ 1420427 h 1420427"/>
              <a:gd name="connsiteX1-181" fmla="*/ 1340527 w 7013359"/>
              <a:gd name="connsiteY1-182" fmla="*/ 887766 h 1420427"/>
              <a:gd name="connsiteX2-183" fmla="*/ 2807332 w 7013359"/>
              <a:gd name="connsiteY2-184" fmla="*/ 1132227 h 1420427"/>
              <a:gd name="connsiteX3-185" fmla="*/ 4276863 w 7013359"/>
              <a:gd name="connsiteY3-186" fmla="*/ 530927 h 1420427"/>
              <a:gd name="connsiteX4-187" fmla="*/ 5734974 w 7013359"/>
              <a:gd name="connsiteY4-188" fmla="*/ 346229 h 1420427"/>
              <a:gd name="connsiteX5-189" fmla="*/ 7013359 w 7013359"/>
              <a:gd name="connsiteY5-190" fmla="*/ 0 h 1420427"/>
              <a:gd name="connsiteX6-191" fmla="*/ 7013359 w 7013359"/>
              <a:gd name="connsiteY6-192" fmla="*/ 0 h 1420427"/>
              <a:gd name="connsiteX0-193" fmla="*/ 0 w 7013359"/>
              <a:gd name="connsiteY0-194" fmla="*/ 1420427 h 1420427"/>
              <a:gd name="connsiteX1-195" fmla="*/ 1340527 w 7013359"/>
              <a:gd name="connsiteY1-196" fmla="*/ 887766 h 1420427"/>
              <a:gd name="connsiteX2-197" fmla="*/ 2807332 w 7013359"/>
              <a:gd name="connsiteY2-198" fmla="*/ 1132227 h 1420427"/>
              <a:gd name="connsiteX3-199" fmla="*/ 4276863 w 7013359"/>
              <a:gd name="connsiteY3-200" fmla="*/ 530927 h 1420427"/>
              <a:gd name="connsiteX4-201" fmla="*/ 5734974 w 7013359"/>
              <a:gd name="connsiteY4-202" fmla="*/ 346229 h 1420427"/>
              <a:gd name="connsiteX5-203" fmla="*/ 7013359 w 7013359"/>
              <a:gd name="connsiteY5-204" fmla="*/ 0 h 1420427"/>
              <a:gd name="connsiteX6-205" fmla="*/ 7013359 w 7013359"/>
              <a:gd name="connsiteY6-206" fmla="*/ 0 h 1420427"/>
              <a:gd name="connsiteX0-207" fmla="*/ 0 w 7013359"/>
              <a:gd name="connsiteY0-208" fmla="*/ 1420427 h 1420427"/>
              <a:gd name="connsiteX1-209" fmla="*/ 1340527 w 7013359"/>
              <a:gd name="connsiteY1-210" fmla="*/ 887766 h 1420427"/>
              <a:gd name="connsiteX2-211" fmla="*/ 2807332 w 7013359"/>
              <a:gd name="connsiteY2-212" fmla="*/ 1132227 h 1420427"/>
              <a:gd name="connsiteX3-213" fmla="*/ 4276863 w 7013359"/>
              <a:gd name="connsiteY3-214" fmla="*/ 530927 h 1420427"/>
              <a:gd name="connsiteX4-215" fmla="*/ 5734974 w 7013359"/>
              <a:gd name="connsiteY4-216" fmla="*/ 346229 h 1420427"/>
              <a:gd name="connsiteX5-217" fmla="*/ 7013359 w 7013359"/>
              <a:gd name="connsiteY5-218" fmla="*/ 0 h 1420427"/>
              <a:gd name="connsiteX6-219" fmla="*/ 7013359 w 7013359"/>
              <a:gd name="connsiteY6-220" fmla="*/ 0 h 1420427"/>
              <a:gd name="connsiteX0-221" fmla="*/ 0 w 7013359"/>
              <a:gd name="connsiteY0-222" fmla="*/ 1420427 h 1420427"/>
              <a:gd name="connsiteX1-223" fmla="*/ 1340527 w 7013359"/>
              <a:gd name="connsiteY1-224" fmla="*/ 887766 h 1420427"/>
              <a:gd name="connsiteX2-225" fmla="*/ 2807332 w 7013359"/>
              <a:gd name="connsiteY2-226" fmla="*/ 1132227 h 1420427"/>
              <a:gd name="connsiteX3-227" fmla="*/ 4276863 w 7013359"/>
              <a:gd name="connsiteY3-228" fmla="*/ 530927 h 1420427"/>
              <a:gd name="connsiteX4-229" fmla="*/ 5734974 w 7013359"/>
              <a:gd name="connsiteY4-230" fmla="*/ 346229 h 1420427"/>
              <a:gd name="connsiteX5-231" fmla="*/ 7013359 w 7013359"/>
              <a:gd name="connsiteY5-232" fmla="*/ 0 h 1420427"/>
              <a:gd name="connsiteX6-233" fmla="*/ 7013359 w 7013359"/>
              <a:gd name="connsiteY6-234" fmla="*/ 0 h 1420427"/>
              <a:gd name="connsiteX0-235" fmla="*/ 0 w 7013359"/>
              <a:gd name="connsiteY0-236" fmla="*/ 1420427 h 1420427"/>
              <a:gd name="connsiteX1-237" fmla="*/ 1340527 w 7013359"/>
              <a:gd name="connsiteY1-238" fmla="*/ 887766 h 1420427"/>
              <a:gd name="connsiteX2-239" fmla="*/ 2807332 w 7013359"/>
              <a:gd name="connsiteY2-240" fmla="*/ 1132227 h 1420427"/>
              <a:gd name="connsiteX3-241" fmla="*/ 4276863 w 7013359"/>
              <a:gd name="connsiteY3-242" fmla="*/ 530927 h 1420427"/>
              <a:gd name="connsiteX4-243" fmla="*/ 5734974 w 7013359"/>
              <a:gd name="connsiteY4-244" fmla="*/ 346229 h 1420427"/>
              <a:gd name="connsiteX5-245" fmla="*/ 7013359 w 7013359"/>
              <a:gd name="connsiteY5-246" fmla="*/ 0 h 1420427"/>
              <a:gd name="connsiteX6-247" fmla="*/ 7013359 w 7013359"/>
              <a:gd name="connsiteY6-248" fmla="*/ 0 h 1420427"/>
              <a:gd name="connsiteX0-249" fmla="*/ 0 w 7013359"/>
              <a:gd name="connsiteY0-250" fmla="*/ 1420427 h 1420427"/>
              <a:gd name="connsiteX1-251" fmla="*/ 1340527 w 7013359"/>
              <a:gd name="connsiteY1-252" fmla="*/ 887766 h 1420427"/>
              <a:gd name="connsiteX2-253" fmla="*/ 2807332 w 7013359"/>
              <a:gd name="connsiteY2-254" fmla="*/ 1132227 h 1420427"/>
              <a:gd name="connsiteX3-255" fmla="*/ 4276863 w 7013359"/>
              <a:gd name="connsiteY3-256" fmla="*/ 530927 h 1420427"/>
              <a:gd name="connsiteX4-257" fmla="*/ 5734974 w 7013359"/>
              <a:gd name="connsiteY4-258" fmla="*/ 346229 h 1420427"/>
              <a:gd name="connsiteX5-259" fmla="*/ 7013359 w 7013359"/>
              <a:gd name="connsiteY5-260" fmla="*/ 0 h 1420427"/>
              <a:gd name="connsiteX6-261" fmla="*/ 7013359 w 7013359"/>
              <a:gd name="connsiteY6-262" fmla="*/ 0 h 1420427"/>
              <a:gd name="connsiteX0-263" fmla="*/ 0 w 7013359"/>
              <a:gd name="connsiteY0-264" fmla="*/ 1420427 h 1420427"/>
              <a:gd name="connsiteX1-265" fmla="*/ 1340527 w 7013359"/>
              <a:gd name="connsiteY1-266" fmla="*/ 887766 h 1420427"/>
              <a:gd name="connsiteX2-267" fmla="*/ 2807332 w 7013359"/>
              <a:gd name="connsiteY2-268" fmla="*/ 1132227 h 1420427"/>
              <a:gd name="connsiteX3-269" fmla="*/ 4276863 w 7013359"/>
              <a:gd name="connsiteY3-270" fmla="*/ 530927 h 1420427"/>
              <a:gd name="connsiteX4-271" fmla="*/ 5734974 w 7013359"/>
              <a:gd name="connsiteY4-272" fmla="*/ 346229 h 1420427"/>
              <a:gd name="connsiteX5-273" fmla="*/ 7013359 w 7013359"/>
              <a:gd name="connsiteY5-274" fmla="*/ 0 h 1420427"/>
              <a:gd name="connsiteX6-275" fmla="*/ 7013359 w 7013359"/>
              <a:gd name="connsiteY6-276" fmla="*/ 0 h 1420427"/>
              <a:gd name="connsiteX0-277" fmla="*/ 0 w 7013359"/>
              <a:gd name="connsiteY0-278" fmla="*/ 1420427 h 1420427"/>
              <a:gd name="connsiteX1-279" fmla="*/ 1340527 w 7013359"/>
              <a:gd name="connsiteY1-280" fmla="*/ 887766 h 1420427"/>
              <a:gd name="connsiteX2-281" fmla="*/ 2807332 w 7013359"/>
              <a:gd name="connsiteY2-282" fmla="*/ 1132227 h 1420427"/>
              <a:gd name="connsiteX3-283" fmla="*/ 4276863 w 7013359"/>
              <a:gd name="connsiteY3-284" fmla="*/ 530927 h 1420427"/>
              <a:gd name="connsiteX4-285" fmla="*/ 5734974 w 7013359"/>
              <a:gd name="connsiteY4-286" fmla="*/ 585926 h 1420427"/>
              <a:gd name="connsiteX5-287" fmla="*/ 7013359 w 7013359"/>
              <a:gd name="connsiteY5-288" fmla="*/ 0 h 1420427"/>
              <a:gd name="connsiteX6-289" fmla="*/ 7013359 w 7013359"/>
              <a:gd name="connsiteY6-290" fmla="*/ 0 h 1420427"/>
              <a:gd name="connsiteX0-291" fmla="*/ 0 w 7013359"/>
              <a:gd name="connsiteY0-292" fmla="*/ 1420427 h 1420427"/>
              <a:gd name="connsiteX1-293" fmla="*/ 1340527 w 7013359"/>
              <a:gd name="connsiteY1-294" fmla="*/ 887766 h 1420427"/>
              <a:gd name="connsiteX2-295" fmla="*/ 2807332 w 7013359"/>
              <a:gd name="connsiteY2-296" fmla="*/ 1132227 h 1420427"/>
              <a:gd name="connsiteX3-297" fmla="*/ 4276863 w 7013359"/>
              <a:gd name="connsiteY3-298" fmla="*/ 530927 h 1420427"/>
              <a:gd name="connsiteX4-299" fmla="*/ 5734974 w 7013359"/>
              <a:gd name="connsiteY4-300" fmla="*/ 585926 h 1420427"/>
              <a:gd name="connsiteX5-301" fmla="*/ 7013359 w 7013359"/>
              <a:gd name="connsiteY5-302" fmla="*/ 0 h 1420427"/>
              <a:gd name="connsiteX6-303" fmla="*/ 7013359 w 7013359"/>
              <a:gd name="connsiteY6-304" fmla="*/ 0 h 1420427"/>
              <a:gd name="connsiteX0-305" fmla="*/ 0 w 7013359"/>
              <a:gd name="connsiteY0-306" fmla="*/ 1420427 h 1420427"/>
              <a:gd name="connsiteX1-307" fmla="*/ 1340527 w 7013359"/>
              <a:gd name="connsiteY1-308" fmla="*/ 887766 h 1420427"/>
              <a:gd name="connsiteX2-309" fmla="*/ 2807332 w 7013359"/>
              <a:gd name="connsiteY2-310" fmla="*/ 1132227 h 1420427"/>
              <a:gd name="connsiteX3-311" fmla="*/ 4276863 w 7013359"/>
              <a:gd name="connsiteY3-312" fmla="*/ 530927 h 1420427"/>
              <a:gd name="connsiteX4-313" fmla="*/ 5734974 w 7013359"/>
              <a:gd name="connsiteY4-314" fmla="*/ 585926 h 1420427"/>
              <a:gd name="connsiteX5-315" fmla="*/ 7013359 w 7013359"/>
              <a:gd name="connsiteY5-316" fmla="*/ 0 h 1420427"/>
              <a:gd name="connsiteX6-317" fmla="*/ 7013359 w 7013359"/>
              <a:gd name="connsiteY6-318" fmla="*/ 0 h 1420427"/>
              <a:gd name="connsiteX0-319" fmla="*/ 0 w 7013359"/>
              <a:gd name="connsiteY0-320" fmla="*/ 1420427 h 1420427"/>
              <a:gd name="connsiteX1-321" fmla="*/ 1340527 w 7013359"/>
              <a:gd name="connsiteY1-322" fmla="*/ 887766 h 1420427"/>
              <a:gd name="connsiteX2-323" fmla="*/ 2807332 w 7013359"/>
              <a:gd name="connsiteY2-324" fmla="*/ 1132227 h 1420427"/>
              <a:gd name="connsiteX3-325" fmla="*/ 4276863 w 7013359"/>
              <a:gd name="connsiteY3-326" fmla="*/ 530927 h 1420427"/>
              <a:gd name="connsiteX4-327" fmla="*/ 5734974 w 7013359"/>
              <a:gd name="connsiteY4-328" fmla="*/ 585926 h 1420427"/>
              <a:gd name="connsiteX5-329" fmla="*/ 7013359 w 7013359"/>
              <a:gd name="connsiteY5-330" fmla="*/ 0 h 1420427"/>
              <a:gd name="connsiteX6-331" fmla="*/ 7013359 w 7013359"/>
              <a:gd name="connsiteY6-332" fmla="*/ 0 h 1420427"/>
              <a:gd name="connsiteX0-333" fmla="*/ 0 w 7013359"/>
              <a:gd name="connsiteY0-334" fmla="*/ 1420427 h 1420427"/>
              <a:gd name="connsiteX1-335" fmla="*/ 1340527 w 7013359"/>
              <a:gd name="connsiteY1-336" fmla="*/ 887766 h 1420427"/>
              <a:gd name="connsiteX2-337" fmla="*/ 2807332 w 7013359"/>
              <a:gd name="connsiteY2-338" fmla="*/ 1132227 h 1420427"/>
              <a:gd name="connsiteX3-339" fmla="*/ 4276863 w 7013359"/>
              <a:gd name="connsiteY3-340" fmla="*/ 530927 h 1420427"/>
              <a:gd name="connsiteX4-341" fmla="*/ 5734974 w 7013359"/>
              <a:gd name="connsiteY4-342" fmla="*/ 585926 h 1420427"/>
              <a:gd name="connsiteX5-343" fmla="*/ 7013359 w 7013359"/>
              <a:gd name="connsiteY5-344" fmla="*/ 0 h 1420427"/>
              <a:gd name="connsiteX6-345" fmla="*/ 7013359 w 7013359"/>
              <a:gd name="connsiteY6-346" fmla="*/ 0 h 1420427"/>
              <a:gd name="connsiteX0-347" fmla="*/ 0 w 7013359"/>
              <a:gd name="connsiteY0-348" fmla="*/ 1420427 h 1420427"/>
              <a:gd name="connsiteX1-349" fmla="*/ 1340527 w 7013359"/>
              <a:gd name="connsiteY1-350" fmla="*/ 887766 h 1420427"/>
              <a:gd name="connsiteX2-351" fmla="*/ 2807332 w 7013359"/>
              <a:gd name="connsiteY2-352" fmla="*/ 1132227 h 1420427"/>
              <a:gd name="connsiteX3-353" fmla="*/ 4276863 w 7013359"/>
              <a:gd name="connsiteY3-354" fmla="*/ 530927 h 1420427"/>
              <a:gd name="connsiteX4-355" fmla="*/ 5734974 w 7013359"/>
              <a:gd name="connsiteY4-356" fmla="*/ 585926 h 1420427"/>
              <a:gd name="connsiteX5-357" fmla="*/ 7013359 w 7013359"/>
              <a:gd name="connsiteY5-358" fmla="*/ 0 h 1420427"/>
              <a:gd name="connsiteX6-359" fmla="*/ 7013359 w 7013359"/>
              <a:gd name="connsiteY6-360" fmla="*/ 0 h 1420427"/>
              <a:gd name="connsiteX0-361" fmla="*/ 0 w 7013359"/>
              <a:gd name="connsiteY0-362" fmla="*/ 1420427 h 1420427"/>
              <a:gd name="connsiteX1-363" fmla="*/ 1340527 w 7013359"/>
              <a:gd name="connsiteY1-364" fmla="*/ 887766 h 1420427"/>
              <a:gd name="connsiteX2-365" fmla="*/ 2807332 w 7013359"/>
              <a:gd name="connsiteY2-366" fmla="*/ 1132227 h 1420427"/>
              <a:gd name="connsiteX3-367" fmla="*/ 4276863 w 7013359"/>
              <a:gd name="connsiteY3-368" fmla="*/ 530927 h 1420427"/>
              <a:gd name="connsiteX4-369" fmla="*/ 5734974 w 7013359"/>
              <a:gd name="connsiteY4-370" fmla="*/ 585926 h 1420427"/>
              <a:gd name="connsiteX5-371" fmla="*/ 7013359 w 7013359"/>
              <a:gd name="connsiteY5-372" fmla="*/ 0 h 1420427"/>
              <a:gd name="connsiteX6-373" fmla="*/ 7013359 w 7013359"/>
              <a:gd name="connsiteY6-374" fmla="*/ 0 h 1420427"/>
            </a:gdLst>
            <a:ahLst/>
            <a:cxnLst>
              <a:cxn ang="0">
                <a:pos x="connsiteX0-361" y="connsiteY0-362"/>
              </a:cxn>
              <a:cxn ang="0">
                <a:pos x="connsiteX1-363" y="connsiteY1-364"/>
              </a:cxn>
              <a:cxn ang="0">
                <a:pos x="connsiteX2-365" y="connsiteY2-366"/>
              </a:cxn>
              <a:cxn ang="0">
                <a:pos x="connsiteX3-367" y="connsiteY3-368"/>
              </a:cxn>
              <a:cxn ang="0">
                <a:pos x="connsiteX4-369" y="connsiteY4-370"/>
              </a:cxn>
              <a:cxn ang="0">
                <a:pos x="connsiteX5-371" y="connsiteY5-372"/>
              </a:cxn>
              <a:cxn ang="0">
                <a:pos x="connsiteX6-373" y="connsiteY6-374"/>
              </a:cxn>
            </a:cxnLst>
            <a:rect l="l" t="t" r="r" b="b"/>
            <a:pathLst>
              <a:path w="7013359" h="1420427">
                <a:moveTo>
                  <a:pt x="0" y="1420427"/>
                </a:moveTo>
                <a:cubicBezTo>
                  <a:pt x="125767" y="1223639"/>
                  <a:pt x="858124" y="892256"/>
                  <a:pt x="1340527" y="887766"/>
                </a:cubicBezTo>
                <a:cubicBezTo>
                  <a:pt x="1822930" y="883276"/>
                  <a:pt x="2287988" y="1151462"/>
                  <a:pt x="2807332" y="1132227"/>
                </a:cubicBezTo>
                <a:cubicBezTo>
                  <a:pt x="3326676" y="1112992"/>
                  <a:pt x="3788923" y="621977"/>
                  <a:pt x="4276863" y="530927"/>
                </a:cubicBezTo>
                <a:cubicBezTo>
                  <a:pt x="4764803" y="439877"/>
                  <a:pt x="5184699" y="826469"/>
                  <a:pt x="5734974" y="585926"/>
                </a:cubicBezTo>
                <a:cubicBezTo>
                  <a:pt x="6285249" y="345383"/>
                  <a:pt x="6471117" y="79194"/>
                  <a:pt x="7013359" y="0"/>
                </a:cubicBezTo>
                <a:lnTo>
                  <a:pt x="7013359" y="0"/>
                </a:lnTo>
              </a:path>
            </a:pathLst>
          </a:custGeom>
          <a:noFill/>
          <a:ln w="19050">
            <a:solidFill>
              <a:srgbClr val="4D576B">
                <a:lumMod val="40000"/>
                <a:lumOff val="60000"/>
              </a:srgbClr>
            </a:solidFill>
            <a:prstDash val="sysDash"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ym typeface="Arial" panose="020B0604020202020204" pitchFamily="34" charset="0"/>
            </a:endParaRPr>
          </a:p>
        </p:txBody>
      </p:sp>
      <p:sp>
        <p:nvSpPr>
          <p:cNvPr id="2" name="椭圆 1"/>
          <p:cNvSpPr/>
          <p:nvPr>
            <p:custDataLst>
              <p:tags r:id="rId2"/>
            </p:custDataLst>
          </p:nvPr>
        </p:nvSpPr>
        <p:spPr>
          <a:xfrm>
            <a:off x="2064982" y="4023842"/>
            <a:ext cx="382650" cy="3826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2189685" y="4148545"/>
            <a:ext cx="133244" cy="133244"/>
          </a:xfrm>
          <a:prstGeom prst="ellipse">
            <a:avLst/>
          </a:prstGeom>
          <a:solidFill>
            <a:srgbClr val="1F74AD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3529116" y="3349139"/>
            <a:ext cx="382650" cy="3826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3653819" y="3473842"/>
            <a:ext cx="133244" cy="133244"/>
          </a:xfrm>
          <a:prstGeom prst="ellipse">
            <a:avLst/>
          </a:prstGeom>
          <a:solidFill>
            <a:srgbClr val="3498DB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6"/>
            </p:custDataLst>
          </p:nvPr>
        </p:nvSpPr>
        <p:spPr>
          <a:xfrm>
            <a:off x="4993250" y="3593661"/>
            <a:ext cx="382650" cy="3826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>
            <p:custDataLst>
              <p:tags r:id="rId7"/>
            </p:custDataLst>
          </p:nvPr>
        </p:nvSpPr>
        <p:spPr>
          <a:xfrm>
            <a:off x="5117953" y="3718364"/>
            <a:ext cx="133244" cy="133244"/>
          </a:xfrm>
          <a:prstGeom prst="ellipse">
            <a:avLst/>
          </a:prstGeom>
          <a:solidFill>
            <a:srgbClr val="1AA3AA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>
            <p:custDataLst>
              <p:tags r:id="rId8"/>
            </p:custDataLst>
          </p:nvPr>
        </p:nvSpPr>
        <p:spPr>
          <a:xfrm>
            <a:off x="6457384" y="2993539"/>
            <a:ext cx="382650" cy="3826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>
            <p:custDataLst>
              <p:tags r:id="rId9"/>
            </p:custDataLst>
          </p:nvPr>
        </p:nvSpPr>
        <p:spPr>
          <a:xfrm>
            <a:off x="6582087" y="3118242"/>
            <a:ext cx="133244" cy="133244"/>
          </a:xfrm>
          <a:prstGeom prst="ellipse">
            <a:avLst/>
          </a:prstGeom>
          <a:solidFill>
            <a:srgbClr val="69A35B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>
            <p:custDataLst>
              <p:tags r:id="rId10"/>
            </p:custDataLst>
          </p:nvPr>
        </p:nvSpPr>
        <p:spPr>
          <a:xfrm>
            <a:off x="7921518" y="3045695"/>
            <a:ext cx="382650" cy="3826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20000"/>
          </a:bodyPr>
          <a:lstStyle/>
          <a:p>
            <a:pPr algn="ctr"/>
            <a:endParaRPr lang="zh-CN" altLang="en-US" dirty="0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11"/>
            </p:custDataLst>
          </p:nvPr>
        </p:nvSpPr>
        <p:spPr>
          <a:xfrm>
            <a:off x="8046221" y="3170398"/>
            <a:ext cx="133244" cy="133244"/>
          </a:xfrm>
          <a:prstGeom prst="ellipse">
            <a:avLst/>
          </a:prstGeom>
          <a:solidFill>
            <a:srgbClr val="9BBB59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>
            <p:custDataLst>
              <p:tags r:id="rId12"/>
            </p:custDataLst>
          </p:nvPr>
        </p:nvSpPr>
        <p:spPr>
          <a:xfrm>
            <a:off x="9603059" y="2360848"/>
            <a:ext cx="382650" cy="3826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4D576B">
                <a:lumMod val="40000"/>
                <a:lumOff val="60000"/>
              </a:srgbClr>
            </a:solidFill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7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13"/>
            </p:custDataLst>
          </p:nvPr>
        </p:nvSpPr>
        <p:spPr>
          <a:xfrm>
            <a:off x="9727762" y="2485551"/>
            <a:ext cx="133244" cy="133244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rgbClr val="FFFFFF"/>
              </a:solidFill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>
            <p:custDataLst>
              <p:tags r:id="rId14"/>
            </p:custDataLst>
          </p:nvPr>
        </p:nvSpPr>
        <p:spPr>
          <a:xfrm>
            <a:off x="1240535" y="4677115"/>
            <a:ext cx="2031544" cy="430374"/>
          </a:xfrm>
          <a:prstGeom prst="rect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36000" rIns="36000" rtlCol="0" anchor="ctr">
            <a:noAutofit/>
          </a:bodyPr>
          <a:lstStyle/>
          <a:p>
            <a:pPr algn="ctr"/>
            <a:endParaRPr lang="en-US" altLang="zh-CN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>
            <p:custDataLst>
              <p:tags r:id="rId15"/>
            </p:custDataLst>
          </p:nvPr>
        </p:nvSpPr>
        <p:spPr>
          <a:xfrm>
            <a:off x="1240534" y="5127809"/>
            <a:ext cx="2031541" cy="695496"/>
          </a:xfrm>
          <a:prstGeom prst="rect">
            <a:avLst/>
          </a:prstGeom>
        </p:spPr>
        <p:txBody>
          <a:bodyPr wrap="square" lIns="90000" rIns="9000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表型收集、知情同意</a:t>
            </a:r>
          </a:p>
        </p:txBody>
      </p:sp>
      <p:sp>
        <p:nvSpPr>
          <p:cNvPr id="12" name="文本框 11"/>
          <p:cNvSpPr txBox="1"/>
          <p:nvPr>
            <p:custDataLst>
              <p:tags r:id="rId16"/>
            </p:custDataLst>
          </p:nvPr>
        </p:nvSpPr>
        <p:spPr>
          <a:xfrm>
            <a:off x="1332878" y="4677115"/>
            <a:ext cx="1846858" cy="43037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知情同意</a:t>
            </a:r>
          </a:p>
        </p:txBody>
      </p:sp>
      <p:sp>
        <p:nvSpPr>
          <p:cNvPr id="27" name="矩形 26"/>
          <p:cNvSpPr/>
          <p:nvPr>
            <p:custDataLst>
              <p:tags r:id="rId17"/>
            </p:custDataLst>
          </p:nvPr>
        </p:nvSpPr>
        <p:spPr>
          <a:xfrm>
            <a:off x="4168805" y="4410397"/>
            <a:ext cx="2031544" cy="430374"/>
          </a:xfrm>
          <a:prstGeom prst="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36000" rIns="36000" rtlCol="0" anchor="ctr">
            <a:noAutofit/>
          </a:bodyPr>
          <a:lstStyle/>
          <a:p>
            <a:pPr algn="ctr"/>
            <a:endParaRPr lang="en-US" altLang="zh-CN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18"/>
            </p:custDataLst>
          </p:nvPr>
        </p:nvSpPr>
        <p:spPr>
          <a:xfrm>
            <a:off x="4261148" y="4410397"/>
            <a:ext cx="1846858" cy="43037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sz="20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基因测序</a:t>
            </a:r>
          </a:p>
        </p:txBody>
      </p:sp>
      <p:sp>
        <p:nvSpPr>
          <p:cNvPr id="15" name="矩形 14"/>
          <p:cNvSpPr/>
          <p:nvPr>
            <p:custDataLst>
              <p:tags r:id="rId19"/>
            </p:custDataLst>
          </p:nvPr>
        </p:nvSpPr>
        <p:spPr>
          <a:xfrm>
            <a:off x="4168801" y="4861091"/>
            <a:ext cx="2031541" cy="695496"/>
          </a:xfrm>
          <a:prstGeom prst="rect">
            <a:avLst/>
          </a:prstGeom>
        </p:spPr>
        <p:txBody>
          <a:bodyPr wrap="square" lIns="90000" rIns="9000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spc="1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DNA</a:t>
            </a: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提取，文库构建，上机测序</a:t>
            </a:r>
          </a:p>
        </p:txBody>
      </p:sp>
      <p:sp>
        <p:nvSpPr>
          <p:cNvPr id="29" name="矩形 28"/>
          <p:cNvSpPr/>
          <p:nvPr>
            <p:custDataLst>
              <p:tags r:id="rId20"/>
            </p:custDataLst>
          </p:nvPr>
        </p:nvSpPr>
        <p:spPr>
          <a:xfrm>
            <a:off x="7098822" y="3894969"/>
            <a:ext cx="2031544" cy="430374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36000" rIns="36000" rtlCol="0" anchor="ctr">
            <a:noAutofit/>
          </a:bodyPr>
          <a:lstStyle/>
          <a:p>
            <a:pPr algn="ctr"/>
            <a:endParaRPr lang="en-US" altLang="zh-CN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21"/>
            </p:custDataLst>
          </p:nvPr>
        </p:nvSpPr>
        <p:spPr>
          <a:xfrm>
            <a:off x="7191165" y="3894969"/>
            <a:ext cx="1846858" cy="430374"/>
          </a:xfrm>
          <a:prstGeom prst="rect">
            <a:avLst/>
          </a:prstGeom>
          <a:noFill/>
        </p:spPr>
        <p:txBody>
          <a:bodyPr wrap="square" rtlCol="0" anchor="ctr">
            <a:normAutofit fontScale="975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样本解读</a:t>
            </a:r>
          </a:p>
        </p:txBody>
      </p:sp>
      <p:sp>
        <p:nvSpPr>
          <p:cNvPr id="18" name="矩形 17"/>
          <p:cNvSpPr/>
          <p:nvPr>
            <p:custDataLst>
              <p:tags r:id="rId22"/>
            </p:custDataLst>
          </p:nvPr>
        </p:nvSpPr>
        <p:spPr>
          <a:xfrm>
            <a:off x="7095320" y="4349687"/>
            <a:ext cx="2031541" cy="695496"/>
          </a:xfrm>
          <a:prstGeom prst="rect">
            <a:avLst/>
          </a:prstGeom>
        </p:spPr>
        <p:txBody>
          <a:bodyPr wrap="square" lIns="90000" rIns="9000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筛选突变，文献查阅，报告撰写</a:t>
            </a:r>
          </a:p>
        </p:txBody>
      </p:sp>
      <p:sp>
        <p:nvSpPr>
          <p:cNvPr id="31" name="矩形 30"/>
          <p:cNvSpPr/>
          <p:nvPr>
            <p:custDataLst>
              <p:tags r:id="rId23"/>
            </p:custDataLst>
          </p:nvPr>
        </p:nvSpPr>
        <p:spPr>
          <a:xfrm>
            <a:off x="2706619" y="1905996"/>
            <a:ext cx="2031544" cy="430374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36000" rIns="36000" rtlCol="0" anchor="ctr">
            <a:noAutofit/>
          </a:bodyPr>
          <a:lstStyle/>
          <a:p>
            <a:pPr algn="ctr"/>
            <a:endParaRPr lang="en-US" altLang="zh-CN" sz="20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>
            <p:custDataLst>
              <p:tags r:id="rId24"/>
            </p:custDataLst>
          </p:nvPr>
        </p:nvSpPr>
        <p:spPr>
          <a:xfrm>
            <a:off x="2798962" y="1904309"/>
            <a:ext cx="1846858" cy="43037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样本采集</a:t>
            </a:r>
          </a:p>
        </p:txBody>
      </p:sp>
      <p:sp>
        <p:nvSpPr>
          <p:cNvPr id="44" name="矩形 43"/>
          <p:cNvSpPr/>
          <p:nvPr>
            <p:custDataLst>
              <p:tags r:id="rId25"/>
            </p:custDataLst>
          </p:nvPr>
        </p:nvSpPr>
        <p:spPr>
          <a:xfrm>
            <a:off x="2702718" y="2353703"/>
            <a:ext cx="2031541" cy="695496"/>
          </a:xfrm>
          <a:prstGeom prst="rect">
            <a:avLst/>
          </a:prstGeom>
        </p:spPr>
        <p:txBody>
          <a:bodyPr wrap="square" lIns="90000" rIns="9000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采集，运输，临床信息收集</a:t>
            </a:r>
          </a:p>
        </p:txBody>
      </p:sp>
      <p:sp>
        <p:nvSpPr>
          <p:cNvPr id="33" name="矩形 32"/>
          <p:cNvSpPr/>
          <p:nvPr>
            <p:custDataLst>
              <p:tags r:id="rId26"/>
            </p:custDataLst>
          </p:nvPr>
        </p:nvSpPr>
        <p:spPr>
          <a:xfrm>
            <a:off x="5632937" y="1557688"/>
            <a:ext cx="2031544" cy="430374"/>
          </a:xfrm>
          <a:prstGeom prst="rect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36000" rIns="36000" rtlCol="0" anchor="ctr">
            <a:noAutofit/>
          </a:bodyPr>
          <a:lstStyle/>
          <a:p>
            <a:pPr algn="ctr"/>
            <a:endParaRPr lang="en-US" altLang="zh-CN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/>
          <p:nvPr>
            <p:custDataLst>
              <p:tags r:id="rId27"/>
            </p:custDataLst>
          </p:nvPr>
        </p:nvSpPr>
        <p:spPr>
          <a:xfrm>
            <a:off x="5725280" y="1557688"/>
            <a:ext cx="1846858" cy="43037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信息分析</a:t>
            </a:r>
          </a:p>
        </p:txBody>
      </p:sp>
      <p:sp>
        <p:nvSpPr>
          <p:cNvPr id="45" name="矩形 44"/>
          <p:cNvSpPr/>
          <p:nvPr>
            <p:custDataLst>
              <p:tags r:id="rId28"/>
            </p:custDataLst>
          </p:nvPr>
        </p:nvSpPr>
        <p:spPr>
          <a:xfrm>
            <a:off x="5632937" y="2005334"/>
            <a:ext cx="2031541" cy="695496"/>
          </a:xfrm>
          <a:prstGeom prst="rect">
            <a:avLst/>
          </a:prstGeom>
        </p:spPr>
        <p:txBody>
          <a:bodyPr wrap="square" lIns="90000" rIns="9000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比对，变异检测，结果注释</a:t>
            </a:r>
          </a:p>
        </p:txBody>
      </p:sp>
      <p:sp>
        <p:nvSpPr>
          <p:cNvPr id="35" name="矩形 34"/>
          <p:cNvSpPr/>
          <p:nvPr>
            <p:custDataLst>
              <p:tags r:id="rId29"/>
            </p:custDataLst>
          </p:nvPr>
        </p:nvSpPr>
        <p:spPr>
          <a:xfrm>
            <a:off x="8778612" y="951816"/>
            <a:ext cx="2031544" cy="43037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36000" rIns="36000" rtlCol="0" anchor="ctr">
            <a:noAutofit/>
          </a:bodyPr>
          <a:lstStyle/>
          <a:p>
            <a:pPr algn="ctr"/>
            <a:endParaRPr lang="en-US" altLang="zh-CN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>
            <p:custDataLst>
              <p:tags r:id="rId30"/>
            </p:custDataLst>
          </p:nvPr>
        </p:nvSpPr>
        <p:spPr>
          <a:xfrm>
            <a:off x="8870955" y="951816"/>
            <a:ext cx="1846858" cy="43037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遗传分析</a:t>
            </a:r>
          </a:p>
        </p:txBody>
      </p:sp>
      <p:sp>
        <p:nvSpPr>
          <p:cNvPr id="46" name="矩形 45"/>
          <p:cNvSpPr/>
          <p:nvPr>
            <p:custDataLst>
              <p:tags r:id="rId31"/>
            </p:custDataLst>
          </p:nvPr>
        </p:nvSpPr>
        <p:spPr>
          <a:xfrm>
            <a:off x="8778615" y="1401575"/>
            <a:ext cx="2031541" cy="695496"/>
          </a:xfrm>
          <a:prstGeom prst="rect">
            <a:avLst/>
          </a:prstGeom>
        </p:spPr>
        <p:txBody>
          <a:bodyPr wrap="square" lIns="90000" rIns="9000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报告发放，遗传咨询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8509635" y="393700"/>
            <a:ext cx="3474085" cy="459740"/>
            <a:chOff x="7346" y="3136"/>
            <a:chExt cx="5471" cy="724"/>
          </a:xfrm>
        </p:grpSpPr>
        <p:sp>
          <p:nvSpPr>
            <p:cNvPr id="6" name="文本框 5"/>
            <p:cNvSpPr txBox="1"/>
            <p:nvPr>
              <p:custDataLst>
                <p:tags r:id="rId15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16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遗传病检测流程</a:t>
              </a:r>
            </a:p>
          </p:txBody>
        </p:sp>
      </p:grpSp>
      <p:sp>
        <p:nvSpPr>
          <p:cNvPr id="31" name="直接连接符 30"/>
          <p:cNvSpPr/>
          <p:nvPr>
            <p:custDataLst>
              <p:tags r:id="rId1"/>
            </p:custDataLst>
          </p:nvPr>
        </p:nvSpPr>
        <p:spPr>
          <a:xfrm>
            <a:off x="1730074" y="2650657"/>
            <a:ext cx="3250502" cy="1"/>
          </a:xfrm>
          <a:prstGeom prst="line">
            <a:avLst/>
          </a:prstGeom>
          <a:ln>
            <a:solidFill>
              <a:srgbClr val="CFCFCF"/>
            </a:solidFill>
            <a:miter lim="400000"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直接连接符 31"/>
          <p:cNvSpPr/>
          <p:nvPr>
            <p:custDataLst>
              <p:tags r:id="rId2"/>
            </p:custDataLst>
          </p:nvPr>
        </p:nvSpPr>
        <p:spPr>
          <a:xfrm>
            <a:off x="5887056" y="2650657"/>
            <a:ext cx="3250505" cy="1"/>
          </a:xfrm>
          <a:prstGeom prst="line">
            <a:avLst/>
          </a:prstGeom>
          <a:ln>
            <a:solidFill>
              <a:srgbClr val="CFCFCF"/>
            </a:solidFill>
            <a:miter lim="400000"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3"/>
            </p:custDataLst>
          </p:nvPr>
        </p:nvSpPr>
        <p:spPr>
          <a:xfrm>
            <a:off x="1567549" y="916790"/>
            <a:ext cx="3575553" cy="650996"/>
          </a:xfrm>
          <a:prstGeom prst="rect">
            <a:avLst/>
          </a:prstGeom>
          <a:noFill/>
        </p:spPr>
        <p:txBody>
          <a:bodyPr wrap="square" lIns="90000" rIns="90000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1" spc="300">
                <a:solidFill>
                  <a:srgbClr val="1F74AD"/>
                </a:solidFill>
                <a:latin typeface="微软雅黑" panose="020B0503020204020204" charset="-122"/>
                <a:ea typeface="微软雅黑" panose="020B0503020204020204" charset="-122"/>
              </a:rPr>
              <a:t>单基因检测</a:t>
            </a:r>
          </a:p>
        </p:txBody>
      </p:sp>
      <p:sp>
        <p:nvSpPr>
          <p:cNvPr id="34" name="文本框 33"/>
          <p:cNvSpPr txBox="1"/>
          <p:nvPr>
            <p:custDataLst>
              <p:tags r:id="rId4"/>
            </p:custDataLst>
          </p:nvPr>
        </p:nvSpPr>
        <p:spPr>
          <a:xfrm>
            <a:off x="1567549" y="1656005"/>
            <a:ext cx="3575553" cy="887725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</a:rPr>
              <a:t>诊断明确</a:t>
            </a:r>
          </a:p>
          <a:p>
            <a:pPr marL="171450" indent="-17145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</a:rPr>
              <a:t>单基因遗传病</a:t>
            </a:r>
          </a:p>
        </p:txBody>
      </p:sp>
      <p:sp>
        <p:nvSpPr>
          <p:cNvPr id="35" name="文本框 34"/>
          <p:cNvSpPr txBox="1"/>
          <p:nvPr>
            <p:custDataLst>
              <p:tags r:id="rId5"/>
            </p:custDataLst>
          </p:nvPr>
        </p:nvSpPr>
        <p:spPr>
          <a:xfrm>
            <a:off x="5734519" y="916790"/>
            <a:ext cx="3575553" cy="650996"/>
          </a:xfrm>
          <a:prstGeom prst="rect">
            <a:avLst/>
          </a:prstGeom>
          <a:noFill/>
        </p:spPr>
        <p:txBody>
          <a:bodyPr wrap="square" lIns="90000" rIns="90000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b="1" spc="30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CNV</a:t>
            </a:r>
            <a:r>
              <a:rPr lang="zh-CN" altLang="en-US" b="1" spc="30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</a:rPr>
              <a:t>检测</a:t>
            </a:r>
          </a:p>
        </p:txBody>
      </p:sp>
      <p:sp>
        <p:nvSpPr>
          <p:cNvPr id="36" name="文本框 35"/>
          <p:cNvSpPr txBox="1"/>
          <p:nvPr>
            <p:custDataLst>
              <p:tags r:id="rId6"/>
            </p:custDataLst>
          </p:nvPr>
        </p:nvSpPr>
        <p:spPr>
          <a:xfrm>
            <a:off x="5734519" y="1656005"/>
            <a:ext cx="3575553" cy="887725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</a:rPr>
              <a:t>多发畸形</a:t>
            </a:r>
          </a:p>
          <a:p>
            <a:pPr marL="171450" indent="-17145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</a:rPr>
              <a:t>不明原因智力障碍或孤独症等</a:t>
            </a:r>
          </a:p>
        </p:txBody>
      </p:sp>
      <p:sp>
        <p:nvSpPr>
          <p:cNvPr id="37" name="文本框 36"/>
          <p:cNvSpPr txBox="1"/>
          <p:nvPr>
            <p:custDataLst>
              <p:tags r:id="rId7"/>
            </p:custDataLst>
          </p:nvPr>
        </p:nvSpPr>
        <p:spPr>
          <a:xfrm>
            <a:off x="1567549" y="2838728"/>
            <a:ext cx="3575553" cy="650996"/>
          </a:xfrm>
          <a:prstGeom prst="rect">
            <a:avLst/>
          </a:prstGeom>
          <a:noFill/>
        </p:spPr>
        <p:txBody>
          <a:bodyPr wrap="square" lIns="90000" rIns="90000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1" spc="30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</a:rPr>
              <a:t>基因</a:t>
            </a:r>
            <a:r>
              <a:rPr lang="en-US" altLang="zh-CN" b="1" spc="30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</a:rPr>
              <a:t>panel</a:t>
            </a:r>
            <a:r>
              <a:rPr lang="zh-CN" altLang="en-US" b="1" spc="30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</a:rPr>
              <a:t>检测</a:t>
            </a:r>
          </a:p>
        </p:txBody>
      </p:sp>
      <p:sp>
        <p:nvSpPr>
          <p:cNvPr id="38" name="文本框 37"/>
          <p:cNvSpPr txBox="1"/>
          <p:nvPr>
            <p:custDataLst>
              <p:tags r:id="rId8"/>
            </p:custDataLst>
          </p:nvPr>
        </p:nvSpPr>
        <p:spPr>
          <a:xfrm>
            <a:off x="1567549" y="3577944"/>
            <a:ext cx="3575553" cy="887725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</a:rPr>
              <a:t>疑似单基因遗传病</a:t>
            </a:r>
          </a:p>
          <a:p>
            <a:pPr marL="171450" indent="-17145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</a:rPr>
              <a:t>诊断相对明确，疾病系统明确</a:t>
            </a:r>
          </a:p>
        </p:txBody>
      </p:sp>
      <p:sp>
        <p:nvSpPr>
          <p:cNvPr id="39" name="文本框 38"/>
          <p:cNvSpPr txBox="1"/>
          <p:nvPr>
            <p:custDataLst>
              <p:tags r:id="rId9"/>
            </p:custDataLst>
          </p:nvPr>
        </p:nvSpPr>
        <p:spPr>
          <a:xfrm>
            <a:off x="5734519" y="2838728"/>
            <a:ext cx="3575553" cy="650996"/>
          </a:xfrm>
          <a:prstGeom prst="rect">
            <a:avLst/>
          </a:prstGeom>
          <a:noFill/>
        </p:spPr>
        <p:txBody>
          <a:bodyPr wrap="square" lIns="90000" rIns="90000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1" spc="300">
                <a:solidFill>
                  <a:srgbClr val="69A35B"/>
                </a:solidFill>
                <a:latin typeface="微软雅黑" panose="020B0503020204020204" charset="-122"/>
                <a:ea typeface="微软雅黑" panose="020B0503020204020204" charset="-122"/>
              </a:rPr>
              <a:t>全外显子检测</a:t>
            </a:r>
          </a:p>
        </p:txBody>
      </p:sp>
      <p:sp>
        <p:nvSpPr>
          <p:cNvPr id="40" name="文本框 39"/>
          <p:cNvSpPr txBox="1"/>
          <p:nvPr>
            <p:custDataLst>
              <p:tags r:id="rId10"/>
            </p:custDataLst>
          </p:nvPr>
        </p:nvSpPr>
        <p:spPr>
          <a:xfrm>
            <a:off x="5734519" y="3577944"/>
            <a:ext cx="3575553" cy="887725"/>
          </a:xfrm>
          <a:prstGeom prst="rect">
            <a:avLst/>
          </a:prstGeom>
          <a:noFill/>
        </p:spPr>
        <p:txBody>
          <a:bodyPr wrap="square" tIns="0" rtlCol="0">
            <a:norm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</a:rPr>
              <a:t>症状不典型，表型复杂，难以诊断</a:t>
            </a:r>
          </a:p>
        </p:txBody>
      </p:sp>
      <p:sp>
        <p:nvSpPr>
          <p:cNvPr id="44" name="直接连接符 43"/>
          <p:cNvSpPr/>
          <p:nvPr>
            <p:custDataLst>
              <p:tags r:id="rId11"/>
            </p:custDataLst>
          </p:nvPr>
        </p:nvSpPr>
        <p:spPr>
          <a:xfrm>
            <a:off x="1730074" y="4572595"/>
            <a:ext cx="3250502" cy="1"/>
          </a:xfrm>
          <a:prstGeom prst="line">
            <a:avLst/>
          </a:prstGeom>
          <a:ln>
            <a:solidFill>
              <a:srgbClr val="CFCFCF"/>
            </a:solidFill>
            <a:miter lim="400000"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直接连接符 44"/>
          <p:cNvSpPr/>
          <p:nvPr>
            <p:custDataLst>
              <p:tags r:id="rId12"/>
            </p:custDataLst>
          </p:nvPr>
        </p:nvSpPr>
        <p:spPr>
          <a:xfrm>
            <a:off x="5887056" y="4572595"/>
            <a:ext cx="3250505" cy="1"/>
          </a:xfrm>
          <a:prstGeom prst="line">
            <a:avLst/>
          </a:prstGeom>
          <a:ln>
            <a:solidFill>
              <a:srgbClr val="CFCFCF"/>
            </a:solidFill>
            <a:miter lim="400000"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>
            <p:custDataLst>
              <p:tags r:id="rId13"/>
            </p:custDataLst>
          </p:nvPr>
        </p:nvSpPr>
        <p:spPr>
          <a:xfrm>
            <a:off x="1567549" y="4760667"/>
            <a:ext cx="3575553" cy="650996"/>
          </a:xfrm>
          <a:prstGeom prst="rect">
            <a:avLst/>
          </a:prstGeom>
          <a:noFill/>
        </p:spPr>
        <p:txBody>
          <a:bodyPr wrap="square" lIns="90000" rIns="90000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b="1" spc="300">
                <a:solidFill>
                  <a:srgbClr val="9BBB59"/>
                </a:solidFill>
                <a:latin typeface="微软雅黑" panose="020B0503020204020204" charset="-122"/>
                <a:ea typeface="微软雅黑" panose="020B0503020204020204" charset="-122"/>
              </a:rPr>
              <a:t>全基因组检测</a:t>
            </a:r>
          </a:p>
        </p:txBody>
      </p:sp>
      <p:sp>
        <p:nvSpPr>
          <p:cNvPr id="47" name="文本框 46"/>
          <p:cNvSpPr txBox="1"/>
          <p:nvPr>
            <p:custDataLst>
              <p:tags r:id="rId14"/>
            </p:custDataLst>
          </p:nvPr>
        </p:nvSpPr>
        <p:spPr>
          <a:xfrm>
            <a:off x="1567815" y="5499735"/>
            <a:ext cx="5081270" cy="887730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 marL="171450" indent="-17145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</a:rPr>
              <a:t>各种检测筛查都无法确定病因</a:t>
            </a:r>
          </a:p>
          <a:p>
            <a:pPr marL="171450" indent="-17145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</a:rPr>
              <a:t>高度怀疑新基因致病，筛选潜在致病基因</a:t>
            </a:r>
          </a:p>
          <a:p>
            <a:pPr marL="171450" indent="-171450">
              <a:lnSpc>
                <a:spcPct val="120000"/>
              </a:lnSpc>
              <a:buFont typeface="Wingdings" panose="05000000000000000000" charset="0"/>
              <a:buChar char="l"/>
            </a:pPr>
            <a:r>
              <a:rPr lang="zh-CN" altLang="en-US" sz="1600" spc="150">
                <a:latin typeface="微软雅黑" panose="020B0503020204020204" charset="-122"/>
                <a:ea typeface="微软雅黑" panose="020B0503020204020204" charset="-122"/>
              </a:rPr>
              <a:t>多种类型合并致病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8509635" y="393700"/>
            <a:ext cx="3474085" cy="459740"/>
            <a:chOff x="7346" y="3136"/>
            <a:chExt cx="5471" cy="724"/>
          </a:xfrm>
        </p:grpSpPr>
        <p:sp>
          <p:nvSpPr>
            <p:cNvPr id="6" name="文本框 5"/>
            <p:cNvSpPr txBox="1"/>
            <p:nvPr>
              <p:custDataLst>
                <p:tags r:id="rId57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58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遗传病解读流程</a:t>
              </a:r>
            </a:p>
          </p:txBody>
        </p:sp>
      </p:grpSp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500814" y="3182084"/>
            <a:ext cx="1509383" cy="333105"/>
            <a:chOff x="1010194" y="3126377"/>
            <a:chExt cx="1262743" cy="278674"/>
          </a:xfrm>
        </p:grpSpPr>
        <p:sp>
          <p:nvSpPr>
            <p:cNvPr id="4" name="矩形 3"/>
            <p:cNvSpPr/>
            <p:nvPr>
              <p:custDataLst>
                <p:tags r:id="rId55"/>
              </p:custDataLst>
            </p:nvPr>
          </p:nvSpPr>
          <p:spPr>
            <a:xfrm>
              <a:off x="1010194" y="3126377"/>
              <a:ext cx="1262743" cy="95794"/>
            </a:xfrm>
            <a:prstGeom prst="rect">
              <a:avLst/>
            </a:prstGeom>
            <a:solidFill>
              <a:srgbClr val="47B6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>
              <p:custDataLst>
                <p:tags r:id="rId56"/>
              </p:custDataLst>
            </p:nvPr>
          </p:nvSpPr>
          <p:spPr>
            <a:xfrm flipV="1">
              <a:off x="1584960" y="3222171"/>
              <a:ext cx="113211" cy="182880"/>
            </a:xfrm>
            <a:prstGeom prst="triangle">
              <a:avLst/>
            </a:prstGeom>
            <a:solidFill>
              <a:srgbClr val="47B6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"/>
          <p:cNvSpPr txBox="1"/>
          <p:nvPr>
            <p:custDataLst>
              <p:tags r:id="rId2"/>
            </p:custDataLst>
          </p:nvPr>
        </p:nvSpPr>
        <p:spPr>
          <a:xfrm>
            <a:off x="500813" y="2631121"/>
            <a:ext cx="1555263" cy="462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/>
            <a:r>
              <a:rPr lang="zh-CN" altLang="en-US" sz="1800" dirty="0">
                <a:solidFill>
                  <a:srgbClr val="47B6E7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质控</a:t>
            </a:r>
          </a:p>
        </p:txBody>
      </p: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2010197" y="3182084"/>
            <a:ext cx="1509383" cy="333105"/>
            <a:chOff x="1010194" y="3126377"/>
            <a:chExt cx="1262743" cy="278674"/>
          </a:xfrm>
          <a:solidFill>
            <a:srgbClr val="628EE3"/>
          </a:solidFill>
        </p:grpSpPr>
        <p:sp>
          <p:nvSpPr>
            <p:cNvPr id="16" name="矩形 15"/>
            <p:cNvSpPr/>
            <p:nvPr>
              <p:custDataLst>
                <p:tags r:id="rId53"/>
              </p:custDataLst>
            </p:nvPr>
          </p:nvSpPr>
          <p:spPr>
            <a:xfrm>
              <a:off x="1010194" y="3126377"/>
              <a:ext cx="1262743" cy="957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>
              <p:custDataLst>
                <p:tags r:id="rId54"/>
              </p:custDataLst>
            </p:nvPr>
          </p:nvSpPr>
          <p:spPr>
            <a:xfrm flipV="1">
              <a:off x="1584960" y="3222171"/>
              <a:ext cx="113211" cy="182880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8" name="标题 1"/>
          <p:cNvSpPr txBox="1"/>
          <p:nvPr>
            <p:custDataLst>
              <p:tags r:id="rId4"/>
            </p:custDataLst>
          </p:nvPr>
        </p:nvSpPr>
        <p:spPr>
          <a:xfrm>
            <a:off x="2056130" y="2723515"/>
            <a:ext cx="1555115" cy="460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fontAlgn="auto">
              <a:lnSpc>
                <a:spcPct val="100000"/>
              </a:lnSpc>
            </a:pPr>
            <a:r>
              <a:rPr lang="zh-CN" altLang="en-US" sz="1800" dirty="0">
                <a:solidFill>
                  <a:srgbClr val="628EE3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基因</a:t>
            </a:r>
            <a:r>
              <a:rPr lang="en-US" altLang="zh-CN" sz="1800" dirty="0">
                <a:solidFill>
                  <a:srgbClr val="628EE3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panel</a:t>
            </a:r>
          </a:p>
        </p:txBody>
      </p:sp>
      <p:grpSp>
        <p:nvGrpSpPr>
          <p:cNvPr id="20" name="组合 19"/>
          <p:cNvGrpSpPr/>
          <p:nvPr>
            <p:custDataLst>
              <p:tags r:id="rId5"/>
            </p:custDataLst>
          </p:nvPr>
        </p:nvGrpSpPr>
        <p:grpSpPr>
          <a:xfrm>
            <a:off x="3519579" y="3182084"/>
            <a:ext cx="1509383" cy="333105"/>
            <a:chOff x="1010194" y="3126377"/>
            <a:chExt cx="1262743" cy="278674"/>
          </a:xfrm>
          <a:solidFill>
            <a:srgbClr val="2BC3B5"/>
          </a:solidFill>
        </p:grpSpPr>
        <p:sp>
          <p:nvSpPr>
            <p:cNvPr id="21" name="矩形 20"/>
            <p:cNvSpPr/>
            <p:nvPr>
              <p:custDataLst>
                <p:tags r:id="rId51"/>
              </p:custDataLst>
            </p:nvPr>
          </p:nvSpPr>
          <p:spPr>
            <a:xfrm>
              <a:off x="1010194" y="3126377"/>
              <a:ext cx="1262743" cy="957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>
              <p:custDataLst>
                <p:tags r:id="rId52"/>
              </p:custDataLst>
            </p:nvPr>
          </p:nvSpPr>
          <p:spPr>
            <a:xfrm flipV="1">
              <a:off x="1584960" y="3222171"/>
              <a:ext cx="113211" cy="182880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3" name="标题 1"/>
          <p:cNvSpPr txBox="1"/>
          <p:nvPr>
            <p:custDataLst>
              <p:tags r:id="rId6"/>
            </p:custDataLst>
          </p:nvPr>
        </p:nvSpPr>
        <p:spPr>
          <a:xfrm>
            <a:off x="3519578" y="2631121"/>
            <a:ext cx="1555263" cy="462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/>
            <a:r>
              <a:rPr lang="en-US" altLang="zh-CN" sz="1800" dirty="0">
                <a:solidFill>
                  <a:srgbClr val="2BC3B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snp/indel</a:t>
            </a:r>
            <a:r>
              <a:rPr lang="zh-CN" altLang="en-US" sz="1800" dirty="0">
                <a:solidFill>
                  <a:srgbClr val="2BC3B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筛选</a:t>
            </a:r>
          </a:p>
        </p:txBody>
      </p:sp>
      <p:grpSp>
        <p:nvGrpSpPr>
          <p:cNvPr id="25" name="组合 24"/>
          <p:cNvGrpSpPr/>
          <p:nvPr>
            <p:custDataLst>
              <p:tags r:id="rId7"/>
            </p:custDataLst>
          </p:nvPr>
        </p:nvGrpSpPr>
        <p:grpSpPr>
          <a:xfrm>
            <a:off x="5028962" y="3182084"/>
            <a:ext cx="1509383" cy="333105"/>
            <a:chOff x="1010194" y="3126377"/>
            <a:chExt cx="1262743" cy="278674"/>
          </a:xfrm>
          <a:solidFill>
            <a:srgbClr val="92D050"/>
          </a:solidFill>
        </p:grpSpPr>
        <p:sp>
          <p:nvSpPr>
            <p:cNvPr id="26" name="矩形 25"/>
            <p:cNvSpPr/>
            <p:nvPr>
              <p:custDataLst>
                <p:tags r:id="rId49"/>
              </p:custDataLst>
            </p:nvPr>
          </p:nvSpPr>
          <p:spPr>
            <a:xfrm>
              <a:off x="1010194" y="3126377"/>
              <a:ext cx="1262743" cy="957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>
              <p:custDataLst>
                <p:tags r:id="rId50"/>
              </p:custDataLst>
            </p:nvPr>
          </p:nvSpPr>
          <p:spPr>
            <a:xfrm flipV="1">
              <a:off x="1584960" y="3222171"/>
              <a:ext cx="113211" cy="182880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8" name="标题 1"/>
          <p:cNvSpPr txBox="1"/>
          <p:nvPr>
            <p:custDataLst>
              <p:tags r:id="rId8"/>
            </p:custDataLst>
          </p:nvPr>
        </p:nvSpPr>
        <p:spPr>
          <a:xfrm>
            <a:off x="5028961" y="2631121"/>
            <a:ext cx="1555263" cy="462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/>
            <a:r>
              <a:rPr lang="en-US" altLang="zh-CN" sz="1800" dirty="0">
                <a:solidFill>
                  <a:srgbClr val="92D05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cnv</a:t>
            </a:r>
            <a:r>
              <a:rPr lang="zh-CN" altLang="en-US" sz="1800" dirty="0">
                <a:solidFill>
                  <a:srgbClr val="92D05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筛选</a:t>
            </a:r>
          </a:p>
        </p:txBody>
      </p:sp>
      <p:grpSp>
        <p:nvGrpSpPr>
          <p:cNvPr id="31" name="组合 30"/>
          <p:cNvGrpSpPr/>
          <p:nvPr>
            <p:custDataLst>
              <p:tags r:id="rId9"/>
            </p:custDataLst>
          </p:nvPr>
        </p:nvGrpSpPr>
        <p:grpSpPr>
          <a:xfrm>
            <a:off x="6538344" y="3182084"/>
            <a:ext cx="1509383" cy="333105"/>
            <a:chOff x="1010194" y="3126377"/>
            <a:chExt cx="1262743" cy="278674"/>
          </a:xfrm>
          <a:solidFill>
            <a:srgbClr val="FFC000"/>
          </a:solidFill>
        </p:grpSpPr>
        <p:sp>
          <p:nvSpPr>
            <p:cNvPr id="32" name="矩形 31"/>
            <p:cNvSpPr/>
            <p:nvPr>
              <p:custDataLst>
                <p:tags r:id="rId47"/>
              </p:custDataLst>
            </p:nvPr>
          </p:nvSpPr>
          <p:spPr>
            <a:xfrm>
              <a:off x="1010194" y="3126377"/>
              <a:ext cx="1262743" cy="957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>
              <p:custDataLst>
                <p:tags r:id="rId48"/>
              </p:custDataLst>
            </p:nvPr>
          </p:nvSpPr>
          <p:spPr>
            <a:xfrm flipV="1">
              <a:off x="1584960" y="3222171"/>
              <a:ext cx="113211" cy="182880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4" name="标题 1"/>
          <p:cNvSpPr txBox="1"/>
          <p:nvPr>
            <p:custDataLst>
              <p:tags r:id="rId10"/>
            </p:custDataLst>
          </p:nvPr>
        </p:nvSpPr>
        <p:spPr>
          <a:xfrm>
            <a:off x="6538343" y="2631121"/>
            <a:ext cx="1555263" cy="462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/>
            <a:r>
              <a:rPr lang="zh-CN" altLang="en-US" sz="180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文献查证</a:t>
            </a:r>
          </a:p>
        </p:txBody>
      </p:sp>
      <p:grpSp>
        <p:nvGrpSpPr>
          <p:cNvPr id="36" name="组合 35"/>
          <p:cNvGrpSpPr/>
          <p:nvPr>
            <p:custDataLst>
              <p:tags r:id="rId11"/>
            </p:custDataLst>
          </p:nvPr>
        </p:nvGrpSpPr>
        <p:grpSpPr>
          <a:xfrm>
            <a:off x="8047727" y="3182084"/>
            <a:ext cx="1509383" cy="333105"/>
            <a:chOff x="1010194" y="3126377"/>
            <a:chExt cx="1262743" cy="278674"/>
          </a:xfrm>
          <a:solidFill>
            <a:srgbClr val="C00000"/>
          </a:solidFill>
        </p:grpSpPr>
        <p:sp>
          <p:nvSpPr>
            <p:cNvPr id="37" name="矩形 36"/>
            <p:cNvSpPr/>
            <p:nvPr>
              <p:custDataLst>
                <p:tags r:id="rId45"/>
              </p:custDataLst>
            </p:nvPr>
          </p:nvSpPr>
          <p:spPr>
            <a:xfrm>
              <a:off x="1010194" y="3126377"/>
              <a:ext cx="1262743" cy="95794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>
              <p:custDataLst>
                <p:tags r:id="rId46"/>
              </p:custDataLst>
            </p:nvPr>
          </p:nvSpPr>
          <p:spPr>
            <a:xfrm flipV="1">
              <a:off x="1584960" y="3222171"/>
              <a:ext cx="113211" cy="182880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9" name="标题 1"/>
          <p:cNvSpPr txBox="1"/>
          <p:nvPr>
            <p:custDataLst>
              <p:tags r:id="rId12"/>
            </p:custDataLst>
          </p:nvPr>
        </p:nvSpPr>
        <p:spPr>
          <a:xfrm>
            <a:off x="8047726" y="2631121"/>
            <a:ext cx="1555263" cy="462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/>
            <a:r>
              <a:rPr lang="zh-CN" altLang="en-US" sz="180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复核</a:t>
            </a:r>
          </a:p>
        </p:txBody>
      </p:sp>
      <p:grpSp>
        <p:nvGrpSpPr>
          <p:cNvPr id="9" name="组合 8"/>
          <p:cNvGrpSpPr/>
          <p:nvPr>
            <p:custDataLst>
              <p:tags r:id="rId13"/>
            </p:custDataLst>
          </p:nvPr>
        </p:nvGrpSpPr>
        <p:grpSpPr>
          <a:xfrm>
            <a:off x="974052" y="1855783"/>
            <a:ext cx="608785" cy="608785"/>
            <a:chOff x="2188031" y="2474524"/>
            <a:chExt cx="912221" cy="912221"/>
          </a:xfrm>
        </p:grpSpPr>
        <p:sp>
          <p:nvSpPr>
            <p:cNvPr id="10" name="椭圆 9"/>
            <p:cNvSpPr/>
            <p:nvPr>
              <p:custDataLst>
                <p:tags r:id="rId43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 cap="flat" cmpd="sng" algn="ctr">
              <a:solidFill>
                <a:srgbClr val="47B6E7"/>
              </a:solidFill>
              <a:prstDash val="solid"/>
              <a:miter lim="800000"/>
            </a:ln>
            <a:effectLst/>
          </p:spPr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rgbClr val="47B6E7"/>
                  </a:solidFill>
                </a:rPr>
                <a:t>01</a:t>
              </a:r>
            </a:p>
          </p:txBody>
        </p:sp>
        <p:sp>
          <p:nvSpPr>
            <p:cNvPr id="44" name="椭圆 43"/>
            <p:cNvSpPr/>
            <p:nvPr>
              <p:custDataLst>
                <p:tags r:id="rId44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dash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>
            <p:custDataLst>
              <p:tags r:id="rId14"/>
            </p:custDataLst>
          </p:nvPr>
        </p:nvGrpSpPr>
        <p:grpSpPr>
          <a:xfrm>
            <a:off x="2460494" y="1855783"/>
            <a:ext cx="608785" cy="608785"/>
            <a:chOff x="2188031" y="2474524"/>
            <a:chExt cx="912221" cy="912221"/>
          </a:xfrm>
        </p:grpSpPr>
        <p:sp>
          <p:nvSpPr>
            <p:cNvPr id="46" name="椭圆 45"/>
            <p:cNvSpPr/>
            <p:nvPr>
              <p:custDataLst>
                <p:tags r:id="rId41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 cap="flat" cmpd="sng" algn="ctr">
              <a:solidFill>
                <a:srgbClr val="628EE3"/>
              </a:solidFill>
              <a:prstDash val="solid"/>
              <a:miter lim="800000"/>
            </a:ln>
            <a:effectLst/>
          </p:spPr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rgbClr val="628EE3"/>
                  </a:solidFill>
                </a:rPr>
                <a:t>02</a:t>
              </a:r>
            </a:p>
          </p:txBody>
        </p:sp>
        <p:sp>
          <p:nvSpPr>
            <p:cNvPr id="47" name="椭圆 46"/>
            <p:cNvSpPr/>
            <p:nvPr>
              <p:custDataLst>
                <p:tags r:id="rId42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dash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>
            <p:custDataLst>
              <p:tags r:id="rId15"/>
            </p:custDataLst>
          </p:nvPr>
        </p:nvGrpSpPr>
        <p:grpSpPr>
          <a:xfrm>
            <a:off x="3946936" y="1855783"/>
            <a:ext cx="608785" cy="608785"/>
            <a:chOff x="2188031" y="2474524"/>
            <a:chExt cx="912221" cy="912221"/>
          </a:xfrm>
        </p:grpSpPr>
        <p:sp>
          <p:nvSpPr>
            <p:cNvPr id="49" name="椭圆 48"/>
            <p:cNvSpPr/>
            <p:nvPr>
              <p:custDataLst>
                <p:tags r:id="rId39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 cap="flat" cmpd="sng" algn="ctr">
              <a:solidFill>
                <a:srgbClr val="2BC3B5"/>
              </a:solidFill>
              <a:prstDash val="solid"/>
              <a:miter lim="800000"/>
            </a:ln>
            <a:effectLst/>
          </p:spPr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rgbClr val="2BC3B5"/>
                  </a:solidFill>
                </a:rPr>
                <a:t>03</a:t>
              </a:r>
            </a:p>
          </p:txBody>
        </p:sp>
        <p:sp>
          <p:nvSpPr>
            <p:cNvPr id="50" name="椭圆 49"/>
            <p:cNvSpPr/>
            <p:nvPr>
              <p:custDataLst>
                <p:tags r:id="rId40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dash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>
            <p:custDataLst>
              <p:tags r:id="rId16"/>
            </p:custDataLst>
          </p:nvPr>
        </p:nvGrpSpPr>
        <p:grpSpPr>
          <a:xfrm>
            <a:off x="5433378" y="1855783"/>
            <a:ext cx="608785" cy="608785"/>
            <a:chOff x="2188031" y="2474524"/>
            <a:chExt cx="912221" cy="912221"/>
          </a:xfrm>
        </p:grpSpPr>
        <p:sp>
          <p:nvSpPr>
            <p:cNvPr id="52" name="椭圆 51"/>
            <p:cNvSpPr/>
            <p:nvPr>
              <p:custDataLst>
                <p:tags r:id="rId37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rgbClr val="92D050"/>
                  </a:solidFill>
                </a:rPr>
                <a:t>04</a:t>
              </a:r>
            </a:p>
          </p:txBody>
        </p:sp>
        <p:sp>
          <p:nvSpPr>
            <p:cNvPr id="53" name="椭圆 52"/>
            <p:cNvSpPr/>
            <p:nvPr>
              <p:custDataLst>
                <p:tags r:id="rId38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dash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组合 53"/>
          <p:cNvGrpSpPr/>
          <p:nvPr>
            <p:custDataLst>
              <p:tags r:id="rId17"/>
            </p:custDataLst>
          </p:nvPr>
        </p:nvGrpSpPr>
        <p:grpSpPr>
          <a:xfrm>
            <a:off x="6919820" y="1855783"/>
            <a:ext cx="608785" cy="608785"/>
            <a:chOff x="2188031" y="2474524"/>
            <a:chExt cx="912221" cy="912221"/>
          </a:xfrm>
        </p:grpSpPr>
        <p:sp>
          <p:nvSpPr>
            <p:cNvPr id="55" name="椭圆 54"/>
            <p:cNvSpPr/>
            <p:nvPr>
              <p:custDataLst>
                <p:tags r:id="rId35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rgbClr val="FFC000"/>
                  </a:solidFill>
                </a:rPr>
                <a:t>05</a:t>
              </a:r>
            </a:p>
          </p:txBody>
        </p:sp>
        <p:sp>
          <p:nvSpPr>
            <p:cNvPr id="56" name="椭圆 55"/>
            <p:cNvSpPr/>
            <p:nvPr>
              <p:custDataLst>
                <p:tags r:id="rId36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dash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>
            <p:custDataLst>
              <p:tags r:id="rId18"/>
            </p:custDataLst>
          </p:nvPr>
        </p:nvGrpSpPr>
        <p:grpSpPr>
          <a:xfrm>
            <a:off x="8406262" y="1855783"/>
            <a:ext cx="608785" cy="608785"/>
            <a:chOff x="2188031" y="2474524"/>
            <a:chExt cx="912221" cy="912221"/>
          </a:xfrm>
        </p:grpSpPr>
        <p:sp>
          <p:nvSpPr>
            <p:cNvPr id="58" name="椭圆 57"/>
            <p:cNvSpPr/>
            <p:nvPr>
              <p:custDataLst>
                <p:tags r:id="rId33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rgbClr val="C00000"/>
                  </a:solidFill>
                </a:rPr>
                <a:t>06</a:t>
              </a:r>
            </a:p>
          </p:txBody>
        </p:sp>
        <p:sp>
          <p:nvSpPr>
            <p:cNvPr id="59" name="椭圆 58"/>
            <p:cNvSpPr/>
            <p:nvPr>
              <p:custDataLst>
                <p:tags r:id="rId34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dash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1" name="标题 1"/>
          <p:cNvSpPr txBox="1"/>
          <p:nvPr>
            <p:custDataLst>
              <p:tags r:id="rId19"/>
            </p:custDataLst>
          </p:nvPr>
        </p:nvSpPr>
        <p:spPr>
          <a:xfrm>
            <a:off x="500813" y="3629695"/>
            <a:ext cx="1509381" cy="81597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l"/>
            <a:r>
              <a:rPr lang="zh-CN" altLang="da-DK" sz="1400" dirty="0"/>
              <a:t>查看样本质控结果</a:t>
            </a:r>
          </a:p>
        </p:txBody>
      </p:sp>
      <p:sp>
        <p:nvSpPr>
          <p:cNvPr id="62" name="标题 1"/>
          <p:cNvSpPr txBox="1"/>
          <p:nvPr>
            <p:custDataLst>
              <p:tags r:id="rId20"/>
            </p:custDataLst>
          </p:nvPr>
        </p:nvSpPr>
        <p:spPr>
          <a:xfrm>
            <a:off x="2010196" y="3629695"/>
            <a:ext cx="1509381" cy="81597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/>
            <a:r>
              <a:rPr lang="zh-CN" altLang="da-DK" sz="1400" dirty="0"/>
              <a:t>根据临床信息确定候选基因</a:t>
            </a:r>
            <a:r>
              <a:rPr lang="en-US" altLang="zh-CN" sz="1400" dirty="0"/>
              <a:t>list</a:t>
            </a:r>
          </a:p>
        </p:txBody>
      </p:sp>
      <p:sp>
        <p:nvSpPr>
          <p:cNvPr id="63" name="标题 1"/>
          <p:cNvSpPr txBox="1"/>
          <p:nvPr>
            <p:custDataLst>
              <p:tags r:id="rId21"/>
            </p:custDataLst>
          </p:nvPr>
        </p:nvSpPr>
        <p:spPr>
          <a:xfrm>
            <a:off x="3519578" y="3629695"/>
            <a:ext cx="1509384" cy="815979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/>
            <a:r>
              <a:rPr lang="zh-CN" altLang="da-DK" sz="1400" dirty="0"/>
              <a:t>频率</a:t>
            </a:r>
            <a:r>
              <a:rPr lang="en-US" altLang="zh-CN" sz="1400" dirty="0"/>
              <a:t>&lt;0.05</a:t>
            </a:r>
            <a:endParaRPr lang="zh-CN" altLang="da-DK" sz="1400" dirty="0"/>
          </a:p>
          <a:p>
            <a:pPr algn="ctr"/>
            <a:r>
              <a:rPr lang="zh-CN" altLang="da-DK" sz="1400" dirty="0"/>
              <a:t>数据库预测</a:t>
            </a:r>
          </a:p>
          <a:p>
            <a:pPr algn="ctr"/>
            <a:r>
              <a:rPr lang="zh-CN" altLang="da-DK" sz="1400" dirty="0"/>
              <a:t>显隐性</a:t>
            </a:r>
          </a:p>
          <a:p>
            <a:pPr algn="ctr"/>
            <a:endParaRPr lang="zh-CN" altLang="da-DK" sz="1400" dirty="0"/>
          </a:p>
        </p:txBody>
      </p:sp>
      <p:sp>
        <p:nvSpPr>
          <p:cNvPr id="64" name="标题 1"/>
          <p:cNvSpPr txBox="1"/>
          <p:nvPr>
            <p:custDataLst>
              <p:tags r:id="rId22"/>
            </p:custDataLst>
          </p:nvPr>
        </p:nvSpPr>
        <p:spPr>
          <a:xfrm>
            <a:off x="5029264" y="3629656"/>
            <a:ext cx="1509644" cy="12033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/>
            <a:r>
              <a:rPr lang="zh-CN" altLang="da-DK" sz="1400" dirty="0"/>
              <a:t>深度图</a:t>
            </a:r>
          </a:p>
          <a:p>
            <a:pPr algn="ctr"/>
            <a:r>
              <a:rPr lang="zh-CN" altLang="da-DK" sz="1400" dirty="0"/>
              <a:t>显隐性</a:t>
            </a:r>
          </a:p>
          <a:p>
            <a:pPr algn="ctr"/>
            <a:endParaRPr lang="zh-CN" altLang="da-DK" sz="1400" dirty="0"/>
          </a:p>
        </p:txBody>
      </p:sp>
      <p:sp>
        <p:nvSpPr>
          <p:cNvPr id="65" name="标题 1"/>
          <p:cNvSpPr txBox="1"/>
          <p:nvPr>
            <p:custDataLst>
              <p:tags r:id="rId23"/>
            </p:custDataLst>
          </p:nvPr>
        </p:nvSpPr>
        <p:spPr>
          <a:xfrm>
            <a:off x="6538201" y="3629656"/>
            <a:ext cx="1509644" cy="104840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/>
            <a:r>
              <a:rPr lang="zh-CN" altLang="en-US" sz="1400" dirty="0"/>
              <a:t>突变位点</a:t>
            </a:r>
          </a:p>
          <a:p>
            <a:pPr algn="ctr"/>
            <a:r>
              <a:rPr lang="zh-CN" altLang="en-US" sz="1400" dirty="0"/>
              <a:t>家系分析</a:t>
            </a:r>
          </a:p>
        </p:txBody>
      </p:sp>
      <p:sp>
        <p:nvSpPr>
          <p:cNvPr id="66" name="标题 1"/>
          <p:cNvSpPr txBox="1"/>
          <p:nvPr>
            <p:custDataLst>
              <p:tags r:id="rId24"/>
            </p:custDataLst>
          </p:nvPr>
        </p:nvSpPr>
        <p:spPr>
          <a:xfrm>
            <a:off x="8093607" y="3629695"/>
            <a:ext cx="1463502" cy="815979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/>
            <a:r>
              <a:rPr lang="zh-CN" altLang="en-US" sz="1400" dirty="0"/>
              <a:t>多人独立解读</a:t>
            </a:r>
          </a:p>
          <a:p>
            <a:pPr algn="ctr"/>
            <a:r>
              <a:rPr lang="zh-CN" altLang="en-US" sz="1400" dirty="0"/>
              <a:t>结果比对复核</a:t>
            </a:r>
          </a:p>
          <a:p>
            <a:pPr algn="ctr"/>
            <a:r>
              <a:rPr lang="en-US" altLang="zh-CN" sz="1400" dirty="0"/>
              <a:t>sanger</a:t>
            </a:r>
            <a:r>
              <a:rPr lang="zh-CN" altLang="en-US" sz="1400" dirty="0"/>
              <a:t>验证</a:t>
            </a:r>
          </a:p>
        </p:txBody>
      </p:sp>
      <p:grpSp>
        <p:nvGrpSpPr>
          <p:cNvPr id="11" name="组合 10"/>
          <p:cNvGrpSpPr/>
          <p:nvPr>
            <p:custDataLst>
              <p:tags r:id="rId25"/>
            </p:custDataLst>
          </p:nvPr>
        </p:nvGrpSpPr>
        <p:grpSpPr>
          <a:xfrm>
            <a:off x="9557266" y="3182791"/>
            <a:ext cx="1509383" cy="333105"/>
            <a:chOff x="1010194" y="3126377"/>
            <a:chExt cx="1262743" cy="278674"/>
          </a:xfrm>
        </p:grpSpPr>
        <p:sp>
          <p:nvSpPr>
            <p:cNvPr id="13" name="矩形 12"/>
            <p:cNvSpPr/>
            <p:nvPr>
              <p:custDataLst>
                <p:tags r:id="rId31"/>
              </p:custDataLst>
            </p:nvPr>
          </p:nvSpPr>
          <p:spPr>
            <a:xfrm>
              <a:off x="1010194" y="3126377"/>
              <a:ext cx="1262743" cy="95794"/>
            </a:xfrm>
            <a:prstGeom prst="rect">
              <a:avLst/>
            </a:prstGeom>
            <a:solidFill>
              <a:srgbClr val="47B6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>
              <p:custDataLst>
                <p:tags r:id="rId32"/>
              </p:custDataLst>
            </p:nvPr>
          </p:nvSpPr>
          <p:spPr>
            <a:xfrm flipV="1">
              <a:off x="1584960" y="3222171"/>
              <a:ext cx="113211" cy="182880"/>
            </a:xfrm>
            <a:prstGeom prst="triangle">
              <a:avLst/>
            </a:prstGeom>
            <a:solidFill>
              <a:srgbClr val="47B6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9" name="标题 1"/>
          <p:cNvSpPr txBox="1"/>
          <p:nvPr>
            <p:custDataLst>
              <p:tags r:id="rId26"/>
            </p:custDataLst>
          </p:nvPr>
        </p:nvSpPr>
        <p:spPr>
          <a:xfrm>
            <a:off x="9557264" y="2631828"/>
            <a:ext cx="1555263" cy="4623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/>
            <a:r>
              <a:rPr lang="zh-CN" altLang="en-US" sz="1800" dirty="0">
                <a:solidFill>
                  <a:srgbClr val="47B6E7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t>报告撰写</a:t>
            </a:r>
          </a:p>
        </p:txBody>
      </p:sp>
      <p:grpSp>
        <p:nvGrpSpPr>
          <p:cNvPr id="24" name="组合 23"/>
          <p:cNvGrpSpPr/>
          <p:nvPr>
            <p:custDataLst>
              <p:tags r:id="rId27"/>
            </p:custDataLst>
          </p:nvPr>
        </p:nvGrpSpPr>
        <p:grpSpPr>
          <a:xfrm>
            <a:off x="10030504" y="1856490"/>
            <a:ext cx="608785" cy="608785"/>
            <a:chOff x="2188031" y="2474524"/>
            <a:chExt cx="912221" cy="912221"/>
          </a:xfrm>
        </p:grpSpPr>
        <p:sp>
          <p:nvSpPr>
            <p:cNvPr id="29" name="椭圆 28"/>
            <p:cNvSpPr/>
            <p:nvPr>
              <p:custDataLst>
                <p:tags r:id="rId29"/>
              </p:custDataLst>
            </p:nvPr>
          </p:nvSpPr>
          <p:spPr>
            <a:xfrm>
              <a:off x="2243547" y="2530040"/>
              <a:ext cx="801189" cy="801189"/>
            </a:xfrm>
            <a:prstGeom prst="ellipse">
              <a:avLst/>
            </a:prstGeom>
            <a:noFill/>
            <a:ln w="28575" cap="flat" cmpd="sng" algn="ctr">
              <a:solidFill>
                <a:srgbClr val="47B6E7"/>
              </a:solidFill>
              <a:prstDash val="solid"/>
              <a:miter lim="800000"/>
            </a:ln>
            <a:effectLst/>
          </p:spPr>
          <p:txBody>
            <a:bodyPr lIns="0" rIns="0" rtlCol="0" anchor="ctr">
              <a:normAutofit fontScale="95000" lnSpcReduction="10000"/>
            </a:bodyPr>
            <a:lstStyle/>
            <a:p>
              <a:pPr algn="ctr"/>
              <a:r>
                <a:rPr lang="en-US" altLang="zh-CN" sz="2000" b="1" dirty="0">
                  <a:solidFill>
                    <a:srgbClr val="47B6E7"/>
                  </a:solidFill>
                </a:rPr>
                <a:t>07</a:t>
              </a:r>
            </a:p>
          </p:txBody>
        </p:sp>
        <p:sp>
          <p:nvSpPr>
            <p:cNvPr id="30" name="椭圆 29"/>
            <p:cNvSpPr/>
            <p:nvPr>
              <p:custDataLst>
                <p:tags r:id="rId30"/>
              </p:custDataLst>
            </p:nvPr>
          </p:nvSpPr>
          <p:spPr>
            <a:xfrm>
              <a:off x="2188031" y="2474524"/>
              <a:ext cx="912221" cy="912221"/>
            </a:xfrm>
            <a:prstGeom prst="ellipse">
              <a:avLst/>
            </a:prstGeom>
            <a:noFill/>
            <a:ln w="12700" cap="flat" cmpd="sng" algn="ctr">
              <a:solidFill>
                <a:srgbClr val="FFFFFF">
                  <a:lumMod val="75000"/>
                </a:srgbClr>
              </a:solidFill>
              <a:prstDash val="dash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5" name="标题 1"/>
          <p:cNvSpPr txBox="1"/>
          <p:nvPr>
            <p:custDataLst>
              <p:tags r:id="rId28"/>
            </p:custDataLst>
          </p:nvPr>
        </p:nvSpPr>
        <p:spPr>
          <a:xfrm>
            <a:off x="9557264" y="3630402"/>
            <a:ext cx="1509381" cy="815979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/>
            <a:r>
              <a:rPr lang="zh-CN" altLang="da-DK" sz="1400" dirty="0"/>
              <a:t>结构标准</a:t>
            </a:r>
          </a:p>
          <a:p>
            <a:pPr algn="ctr"/>
            <a:r>
              <a:rPr lang="zh-CN" altLang="da-DK" sz="1400" dirty="0"/>
              <a:t>术语标准</a:t>
            </a:r>
          </a:p>
          <a:p>
            <a:pPr algn="ctr"/>
            <a:r>
              <a:rPr lang="zh-CN" altLang="da-DK" sz="1400" dirty="0"/>
              <a:t>半自动化</a:t>
            </a:r>
          </a:p>
        </p:txBody>
      </p:sp>
      <p:sp>
        <p:nvSpPr>
          <p:cNvPr id="40" name="上箭头标注 39"/>
          <p:cNvSpPr/>
          <p:nvPr/>
        </p:nvSpPr>
        <p:spPr>
          <a:xfrm>
            <a:off x="500380" y="4946650"/>
            <a:ext cx="3020060" cy="1092200"/>
          </a:xfrm>
          <a:prstGeom prst="upArrow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前期准备</a:t>
            </a:r>
          </a:p>
        </p:txBody>
      </p:sp>
      <p:sp>
        <p:nvSpPr>
          <p:cNvPr id="60" name="上箭头标注 59"/>
          <p:cNvSpPr/>
          <p:nvPr/>
        </p:nvSpPr>
        <p:spPr>
          <a:xfrm>
            <a:off x="3519805" y="4946650"/>
            <a:ext cx="4660265" cy="1092200"/>
          </a:xfrm>
          <a:prstGeom prst="upArrow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变异筛选</a:t>
            </a:r>
          </a:p>
        </p:txBody>
      </p:sp>
      <p:sp>
        <p:nvSpPr>
          <p:cNvPr id="67" name="上箭头标注 66"/>
          <p:cNvSpPr/>
          <p:nvPr/>
        </p:nvSpPr>
        <p:spPr>
          <a:xfrm>
            <a:off x="8179435" y="4946650"/>
            <a:ext cx="2886710" cy="1092200"/>
          </a:xfrm>
          <a:prstGeom prst="up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报告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038" y="790258"/>
            <a:ext cx="3542665" cy="3075305"/>
          </a:xfrm>
          <a:prstGeom prst="rect">
            <a:avLst/>
          </a:prstGeom>
          <a:noFill/>
        </p:spPr>
      </p:pic>
      <p:grpSp>
        <p:nvGrpSpPr>
          <p:cNvPr id="3" name="组合 2"/>
          <p:cNvGrpSpPr/>
          <p:nvPr/>
        </p:nvGrpSpPr>
        <p:grpSpPr>
          <a:xfrm>
            <a:off x="8065135" y="393700"/>
            <a:ext cx="3918585" cy="459740"/>
            <a:chOff x="7346" y="3136"/>
            <a:chExt cx="5471" cy="724"/>
          </a:xfrm>
        </p:grpSpPr>
        <p:sp>
          <p:nvSpPr>
            <p:cNvPr id="2" name="文本框 1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遗传病解读流程</a:t>
              </a:r>
              <a:r>
                <a:rPr lang="en-US" altLang="zh-CN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质控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738505" y="4279265"/>
            <a:ext cx="34601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单碱基深度：是否符合泊松分布？</a:t>
            </a:r>
          </a:p>
        </p:txBody>
      </p:sp>
      <p:pic>
        <p:nvPicPr>
          <p:cNvPr id="4" name="图片 7"/>
          <p:cNvPicPr>
            <a:picLocks noChangeAspect="1"/>
          </p:cNvPicPr>
          <p:nvPr/>
        </p:nvPicPr>
        <p:blipFill>
          <a:blip r:embed="rId6"/>
          <a:srcRect b="10153"/>
          <a:stretch>
            <a:fillRect/>
          </a:stretch>
        </p:blipFill>
        <p:spPr>
          <a:xfrm>
            <a:off x="4838700" y="853440"/>
            <a:ext cx="6039485" cy="30118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58635" y="4184015"/>
            <a:ext cx="317436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同批次样本深度覆盖度</a:t>
            </a:r>
            <a:endParaRPr lang="zh-CN" altLang="en-US" b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9" name="文本框 8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10130790" y="219710"/>
            <a:ext cx="1927225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600" dirty="0">
                <a:solidFill>
                  <a:srgbClr val="0C8C42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目录</a:t>
            </a:r>
          </a:p>
        </p:txBody>
      </p:sp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4052986" y="1628396"/>
            <a:ext cx="0" cy="4123592"/>
          </a:xfrm>
          <a:prstGeom prst="line">
            <a:avLst/>
          </a:prstGeom>
          <a:ln>
            <a:solidFill>
              <a:srgbClr val="99CB38"/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22" name="任意多边形 21"/>
          <p:cNvSpPr/>
          <p:nvPr>
            <p:custDataLst>
              <p:tags r:id="rId2"/>
            </p:custDataLst>
          </p:nvPr>
        </p:nvSpPr>
        <p:spPr>
          <a:xfrm>
            <a:off x="4052986" y="1720285"/>
            <a:ext cx="580293" cy="712177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99CB38">
              <a:lumMod val="75000"/>
            </a:srgbClr>
          </a:solidFill>
          <a:ln>
            <a:noFill/>
          </a:ln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 dirty="0"/>
          </a:p>
        </p:txBody>
      </p:sp>
      <p:sp>
        <p:nvSpPr>
          <p:cNvPr id="23" name="任意多边形 22"/>
          <p:cNvSpPr/>
          <p:nvPr>
            <p:custDataLst>
              <p:tags r:id="rId3"/>
            </p:custDataLst>
          </p:nvPr>
        </p:nvSpPr>
        <p:spPr>
          <a:xfrm>
            <a:off x="4633280" y="2019225"/>
            <a:ext cx="394921" cy="413238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99CB38"/>
          </a:solidFill>
          <a:ln>
            <a:noFill/>
          </a:ln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35" name="任意多边形 34"/>
          <p:cNvSpPr/>
          <p:nvPr>
            <p:custDataLst>
              <p:tags r:id="rId4"/>
            </p:custDataLst>
          </p:nvPr>
        </p:nvSpPr>
        <p:spPr>
          <a:xfrm>
            <a:off x="4052986" y="2599319"/>
            <a:ext cx="580293" cy="712177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99CB38">
              <a:lumMod val="75000"/>
            </a:srgbClr>
          </a:solidFill>
          <a:ln>
            <a:noFill/>
          </a:ln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/>
          </a:p>
        </p:txBody>
      </p:sp>
      <p:sp>
        <p:nvSpPr>
          <p:cNvPr id="37" name="任意多边形 36"/>
          <p:cNvSpPr/>
          <p:nvPr>
            <p:custDataLst>
              <p:tags r:id="rId5"/>
            </p:custDataLst>
          </p:nvPr>
        </p:nvSpPr>
        <p:spPr>
          <a:xfrm>
            <a:off x="4633280" y="2898259"/>
            <a:ext cx="394921" cy="413238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99CB38"/>
          </a:solidFill>
          <a:ln>
            <a:noFill/>
          </a:ln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27" name="文本框 26"/>
          <p:cNvSpPr txBox="1"/>
          <p:nvPr>
            <p:custDataLst>
              <p:tags r:id="rId6"/>
            </p:custDataLst>
          </p:nvPr>
        </p:nvSpPr>
        <p:spPr>
          <a:xfrm>
            <a:off x="4664669" y="2932263"/>
            <a:ext cx="332142" cy="33855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任意多边形 62"/>
          <p:cNvSpPr/>
          <p:nvPr>
            <p:custDataLst>
              <p:tags r:id="rId7"/>
            </p:custDataLst>
          </p:nvPr>
        </p:nvSpPr>
        <p:spPr>
          <a:xfrm>
            <a:off x="4052986" y="3478353"/>
            <a:ext cx="580293" cy="712177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99CB38">
              <a:lumMod val="75000"/>
            </a:srgbClr>
          </a:solidFill>
          <a:ln>
            <a:noFill/>
          </a:ln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/>
          </a:p>
        </p:txBody>
      </p:sp>
      <p:sp>
        <p:nvSpPr>
          <p:cNvPr id="64" name="任意多边形 63"/>
          <p:cNvSpPr/>
          <p:nvPr>
            <p:custDataLst>
              <p:tags r:id="rId8"/>
            </p:custDataLst>
          </p:nvPr>
        </p:nvSpPr>
        <p:spPr>
          <a:xfrm>
            <a:off x="4633280" y="3777293"/>
            <a:ext cx="394921" cy="413238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99CB38"/>
          </a:solidFill>
          <a:ln>
            <a:noFill/>
          </a:ln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69" name="任意多边形 68"/>
          <p:cNvSpPr/>
          <p:nvPr>
            <p:custDataLst>
              <p:tags r:id="rId9"/>
            </p:custDataLst>
          </p:nvPr>
        </p:nvSpPr>
        <p:spPr>
          <a:xfrm>
            <a:off x="4052986" y="4360723"/>
            <a:ext cx="580293" cy="712177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99CB38">
              <a:lumMod val="75000"/>
            </a:srgbClr>
          </a:solidFill>
          <a:ln>
            <a:noFill/>
          </a:ln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/>
          </a:p>
        </p:txBody>
      </p:sp>
      <p:sp>
        <p:nvSpPr>
          <p:cNvPr id="70" name="任意多边形 69"/>
          <p:cNvSpPr/>
          <p:nvPr>
            <p:custDataLst>
              <p:tags r:id="rId10"/>
            </p:custDataLst>
          </p:nvPr>
        </p:nvSpPr>
        <p:spPr>
          <a:xfrm>
            <a:off x="4633280" y="4659663"/>
            <a:ext cx="394921" cy="413238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99CB38"/>
          </a:solidFill>
          <a:ln>
            <a:noFill/>
          </a:ln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 dirty="0">
              <a:solidFill>
                <a:srgbClr val="FFFFFF"/>
              </a:solidFill>
            </a:endParaRPr>
          </a:p>
        </p:txBody>
      </p:sp>
      <p:sp>
        <p:nvSpPr>
          <p:cNvPr id="17" name="任意多边形 16"/>
          <p:cNvSpPr/>
          <p:nvPr>
            <p:custDataLst>
              <p:tags r:id="rId11"/>
            </p:custDataLst>
          </p:nvPr>
        </p:nvSpPr>
        <p:spPr>
          <a:xfrm>
            <a:off x="4052986" y="5246429"/>
            <a:ext cx="580293" cy="712177"/>
          </a:xfrm>
          <a:custGeom>
            <a:avLst/>
            <a:gdLst>
              <a:gd name="connsiteX0" fmla="*/ 0 w 580293"/>
              <a:gd name="connsiteY0" fmla="*/ 0 h 712177"/>
              <a:gd name="connsiteX1" fmla="*/ 580293 w 580293"/>
              <a:gd name="connsiteY1" fmla="*/ 298119 h 712177"/>
              <a:gd name="connsiteX2" fmla="*/ 580293 w 580293"/>
              <a:gd name="connsiteY2" fmla="*/ 712177 h 712177"/>
              <a:gd name="connsiteX3" fmla="*/ 0 w 580293"/>
              <a:gd name="connsiteY3" fmla="*/ 414058 h 71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293" h="712177">
                <a:moveTo>
                  <a:pt x="0" y="0"/>
                </a:moveTo>
                <a:lnTo>
                  <a:pt x="580293" y="298119"/>
                </a:lnTo>
                <a:lnTo>
                  <a:pt x="580293" y="712177"/>
                </a:lnTo>
                <a:lnTo>
                  <a:pt x="0" y="414058"/>
                </a:lnTo>
                <a:close/>
              </a:path>
            </a:pathLst>
          </a:custGeom>
          <a:solidFill>
            <a:srgbClr val="99CB38">
              <a:lumMod val="75000"/>
            </a:srgbClr>
          </a:solidFill>
          <a:ln>
            <a:noFill/>
          </a:ln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/>
          </a:p>
        </p:txBody>
      </p:sp>
      <p:sp>
        <p:nvSpPr>
          <p:cNvPr id="18" name="任意多边形 17"/>
          <p:cNvSpPr/>
          <p:nvPr>
            <p:custDataLst>
              <p:tags r:id="rId12"/>
            </p:custDataLst>
          </p:nvPr>
        </p:nvSpPr>
        <p:spPr>
          <a:xfrm>
            <a:off x="4633280" y="5545369"/>
            <a:ext cx="394921" cy="413238"/>
          </a:xfrm>
          <a:custGeom>
            <a:avLst/>
            <a:gdLst>
              <a:gd name="connsiteX0" fmla="*/ 0 w 394921"/>
              <a:gd name="connsiteY0" fmla="*/ 0 h 413238"/>
              <a:gd name="connsiteX1" fmla="*/ 207744 w 394921"/>
              <a:gd name="connsiteY1" fmla="*/ 0 h 413238"/>
              <a:gd name="connsiteX2" fmla="*/ 394921 w 394921"/>
              <a:gd name="connsiteY2" fmla="*/ 206619 h 413238"/>
              <a:gd name="connsiteX3" fmla="*/ 207744 w 394921"/>
              <a:gd name="connsiteY3" fmla="*/ 413238 h 413238"/>
              <a:gd name="connsiteX4" fmla="*/ 0 w 394921"/>
              <a:gd name="connsiteY4" fmla="*/ 413238 h 41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921" h="413238">
                <a:moveTo>
                  <a:pt x="0" y="0"/>
                </a:moveTo>
                <a:lnTo>
                  <a:pt x="207744" y="0"/>
                </a:lnTo>
                <a:cubicBezTo>
                  <a:pt x="311119" y="0"/>
                  <a:pt x="394921" y="92506"/>
                  <a:pt x="394921" y="206619"/>
                </a:cubicBezTo>
                <a:cubicBezTo>
                  <a:pt x="394921" y="320731"/>
                  <a:pt x="311119" y="413238"/>
                  <a:pt x="207744" y="413238"/>
                </a:cubicBezTo>
                <a:lnTo>
                  <a:pt x="0" y="413238"/>
                </a:lnTo>
                <a:close/>
              </a:path>
            </a:pathLst>
          </a:custGeom>
          <a:solidFill>
            <a:srgbClr val="99CB38"/>
          </a:solidFill>
          <a:ln>
            <a:noFill/>
          </a:ln>
        </p:spPr>
        <p:style>
          <a:lnRef idx="2">
            <a:srgbClr val="72C5EA">
              <a:shade val="50000"/>
            </a:srgbClr>
          </a:lnRef>
          <a:fillRef idx="1">
            <a:srgbClr val="72C5EA"/>
          </a:fillRef>
          <a:effectRef idx="0">
            <a:srgbClr val="72C5EA"/>
          </a:effectRef>
          <a:fontRef idx="minor">
            <a:srgbClr val="FFFFFF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2000" dirty="0">
              <a:solidFill>
                <a:srgbClr val="FFFF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64710" y="1991360"/>
            <a:ext cx="3474085" cy="459740"/>
            <a:chOff x="7346" y="3136"/>
            <a:chExt cx="5471" cy="724"/>
          </a:xfrm>
        </p:grpSpPr>
        <p:sp>
          <p:nvSpPr>
            <p:cNvPr id="26" name="文本框 25"/>
            <p:cNvSpPr txBox="1"/>
            <p:nvPr>
              <p:custDataLst>
                <p:tags r:id="rId22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PA-文本框 20"/>
            <p:cNvSpPr txBox="1"/>
            <p:nvPr>
              <p:custDataLst>
                <p:tags r:id="rId23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kern="0" spc="150">
                  <a:solidFill>
                    <a:srgbClr val="99CB38"/>
                  </a:solidFill>
                  <a:latin typeface="微软雅黑" panose="020B0503020204020204" charset="-122"/>
                  <a:ea typeface="微软雅黑" panose="020B0503020204020204" charset="-122"/>
                </a:rPr>
                <a:t>遗传病介绍</a:t>
              </a:r>
            </a:p>
          </p:txBody>
        </p:sp>
      </p:grpSp>
      <p:sp>
        <p:nvSpPr>
          <p:cNvPr id="32" name="PA-文本框 20"/>
          <p:cNvSpPr txBox="1"/>
          <p:nvPr>
            <p:custDataLst>
              <p:tags r:id="rId13"/>
            </p:custDataLst>
          </p:nvPr>
        </p:nvSpPr>
        <p:spPr>
          <a:xfrm flipH="1">
            <a:off x="5026093" y="2874740"/>
            <a:ext cx="3112921" cy="45951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kern="0" spc="150">
                <a:solidFill>
                  <a:srgbClr val="99CB38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单基因遗传病</a:t>
            </a:r>
            <a:r>
              <a:rPr lang="zh-CN" altLang="en-US" sz="1600" kern="0" spc="150">
                <a:solidFill>
                  <a:srgbClr val="99CB38"/>
                </a:solidFill>
                <a:latin typeface="微软雅黑" panose="020B0503020204020204" charset="-122"/>
                <a:ea typeface="微软雅黑" panose="020B0503020204020204" charset="-122"/>
              </a:rPr>
              <a:t>检测流程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664710" y="3758565"/>
            <a:ext cx="3474085" cy="459740"/>
            <a:chOff x="7346" y="5919"/>
            <a:chExt cx="5471" cy="724"/>
          </a:xfrm>
        </p:grpSpPr>
        <p:sp>
          <p:nvSpPr>
            <p:cNvPr id="28" name="文本框 27"/>
            <p:cNvSpPr txBox="1"/>
            <p:nvPr>
              <p:custDataLst>
                <p:tags r:id="rId20"/>
              </p:custDataLst>
            </p:nvPr>
          </p:nvSpPr>
          <p:spPr>
            <a:xfrm>
              <a:off x="7346" y="6005"/>
              <a:ext cx="523" cy="53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normAutofit/>
            </a:bodyPr>
            <a:lstStyle/>
            <a:p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PA-文本框 20"/>
            <p:cNvSpPr txBox="1"/>
            <p:nvPr>
              <p:custDataLst>
                <p:tags r:id="rId21"/>
              </p:custDataLst>
            </p:nvPr>
          </p:nvSpPr>
          <p:spPr>
            <a:xfrm flipH="1">
              <a:off x="7915" y="5919"/>
              <a:ext cx="4902" cy="7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kern="0" spc="150" dirty="0">
                  <a:solidFill>
                    <a:srgbClr val="99CB38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单基因遗传病解读</a:t>
              </a:r>
              <a:endParaRPr lang="zh-CN" altLang="en-US" sz="1600" kern="0" spc="150" dirty="0">
                <a:solidFill>
                  <a:srgbClr val="99CB3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64710" y="4641850"/>
            <a:ext cx="3474085" cy="459740"/>
            <a:chOff x="7346" y="7310"/>
            <a:chExt cx="5471" cy="724"/>
          </a:xfrm>
        </p:grpSpPr>
        <p:sp>
          <p:nvSpPr>
            <p:cNvPr id="29" name="文本框 28"/>
            <p:cNvSpPr txBox="1"/>
            <p:nvPr>
              <p:custDataLst>
                <p:tags r:id="rId18"/>
              </p:custDataLst>
            </p:nvPr>
          </p:nvSpPr>
          <p:spPr>
            <a:xfrm>
              <a:off x="7346" y="7397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PA-文本框 20"/>
            <p:cNvSpPr txBox="1"/>
            <p:nvPr>
              <p:custDataLst>
                <p:tags r:id="rId19"/>
              </p:custDataLst>
            </p:nvPr>
          </p:nvSpPr>
          <p:spPr>
            <a:xfrm flipH="1">
              <a:off x="7915" y="7310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kern="0" spc="150">
                  <a:solidFill>
                    <a:srgbClr val="99CB38"/>
                  </a:solidFill>
                  <a:latin typeface="微软雅黑" panose="020B0503020204020204" charset="-122"/>
                  <a:ea typeface="微软雅黑" panose="020B0503020204020204" charset="-122"/>
                </a:rPr>
                <a:t>案例分析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664710" y="5525770"/>
            <a:ext cx="3474085" cy="459740"/>
            <a:chOff x="7346" y="8702"/>
            <a:chExt cx="5471" cy="724"/>
          </a:xfrm>
        </p:grpSpPr>
        <p:sp>
          <p:nvSpPr>
            <p:cNvPr id="30" name="文本框 29"/>
            <p:cNvSpPr txBox="1"/>
            <p:nvPr>
              <p:custDataLst>
                <p:tags r:id="rId16"/>
              </p:custDataLst>
            </p:nvPr>
          </p:nvSpPr>
          <p:spPr>
            <a:xfrm>
              <a:off x="7346" y="8792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PA-文本框 20"/>
            <p:cNvSpPr txBox="1"/>
            <p:nvPr>
              <p:custDataLst>
                <p:tags r:id="rId17"/>
              </p:custDataLst>
            </p:nvPr>
          </p:nvSpPr>
          <p:spPr>
            <a:xfrm flipH="1">
              <a:off x="7915" y="8702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kern="0" spc="150">
                  <a:solidFill>
                    <a:srgbClr val="99CB38"/>
                  </a:solidFill>
                  <a:latin typeface="微软雅黑" panose="020B0503020204020204" charset="-122"/>
                  <a:ea typeface="微软雅黑" panose="020B0503020204020204" charset="-122"/>
                </a:rPr>
                <a:t>常见问题解析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64710" y="2875280"/>
            <a:ext cx="3474085" cy="459740"/>
            <a:chOff x="7346" y="4528"/>
            <a:chExt cx="5471" cy="724"/>
          </a:xfrm>
        </p:grpSpPr>
        <p:sp>
          <p:nvSpPr>
            <p:cNvPr id="5" name="文本框 4"/>
            <p:cNvSpPr txBox="1"/>
            <p:nvPr>
              <p:custDataLst>
                <p:tags r:id="rId14"/>
              </p:custDataLst>
            </p:nvPr>
          </p:nvSpPr>
          <p:spPr>
            <a:xfrm>
              <a:off x="7346" y="461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r>
                <a:rPr lang="en-US" altLang="zh-CN" sz="1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PA-文本框 20"/>
            <p:cNvSpPr txBox="1"/>
            <p:nvPr>
              <p:custDataLst>
                <p:tags r:id="rId15"/>
              </p:custDataLst>
            </p:nvPr>
          </p:nvSpPr>
          <p:spPr>
            <a:xfrm flipH="1">
              <a:off x="7915" y="4528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600" kern="0" spc="150" dirty="0">
                  <a:solidFill>
                    <a:srgbClr val="99CB38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单基因遗传病</a:t>
              </a:r>
              <a:r>
                <a:rPr lang="zh-CN" altLang="en-US" sz="1600" kern="0" spc="150" dirty="0">
                  <a:solidFill>
                    <a:srgbClr val="99CB38"/>
                  </a:solidFill>
                  <a:latin typeface="微软雅黑" panose="020B0503020204020204" charset="-122"/>
                  <a:ea typeface="微软雅黑" panose="020B0503020204020204" charset="-122"/>
                </a:rPr>
                <a:t>检测流程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3" y="410379"/>
            <a:ext cx="1238253" cy="41829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063208" y="393700"/>
            <a:ext cx="5920512" cy="459740"/>
            <a:chOff x="7426" y="3136"/>
            <a:chExt cx="5391" cy="724"/>
          </a:xfrm>
        </p:grpSpPr>
        <p:sp>
          <p:nvSpPr>
            <p:cNvPr id="2" name="文本框 1"/>
            <p:cNvSpPr txBox="1"/>
            <p:nvPr>
              <p:custDataLst>
                <p:tags r:id="rId1"/>
              </p:custDataLst>
            </p:nvPr>
          </p:nvSpPr>
          <p:spPr>
            <a:xfrm>
              <a:off x="742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遗传病解读流程</a:t>
              </a:r>
              <a:r>
                <a:rPr lang="en-US" altLang="zh-CN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-snp/indel</a:t>
              </a: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筛选</a:t>
              </a:r>
            </a:p>
          </p:txBody>
        </p:sp>
      </p:grpSp>
      <p:graphicFrame>
        <p:nvGraphicFramePr>
          <p:cNvPr id="4" name="表格 3"/>
          <p:cNvGraphicFramePr/>
          <p:nvPr/>
        </p:nvGraphicFramePr>
        <p:xfrm>
          <a:off x="1561465" y="1103630"/>
          <a:ext cx="8589010" cy="53473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4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4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注释项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说明</a:t>
                      </a:r>
                      <a:endParaRPr lang="en-US" altLang="en-US" sz="12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Chromosome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染色体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变异位点在染色体上的位置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参考序列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变异类型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Score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得分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变异位点</a:t>
                      </a: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reads</a:t>
                      </a: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比率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基因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该基因对应的疾病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Modes_inheritance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遗传方式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Sub_region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亚区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Phynotype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纯合或杂合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功能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Freq_in_dbSNP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dbSNP</a:t>
                      </a: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中的频率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Freq_in_Hapmap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Hapmap</a:t>
                      </a: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中的频率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Freq_in_Genome1000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千人基因组频率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Freq_in_dblocal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本地数据库中的频率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Freq_in_dbNSFP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功能预测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HGMD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HGMD</a:t>
                      </a: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数据库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变异类型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46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</a:t>
                      </a:r>
                      <a:endParaRPr lang="en-US" altLang="en-US" sz="1200" b="0"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变异详情</a:t>
                      </a:r>
                      <a:endParaRPr lang="en-US" altLang="en-US" sz="12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9" name="文本框 8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620" y="1033780"/>
            <a:ext cx="10278110" cy="568388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6063208" y="393700"/>
            <a:ext cx="5920512" cy="459740"/>
            <a:chOff x="7426" y="3136"/>
            <a:chExt cx="5391" cy="724"/>
          </a:xfrm>
        </p:grpSpPr>
        <p:sp>
          <p:nvSpPr>
            <p:cNvPr id="10" name="文本框 9"/>
            <p:cNvSpPr txBox="1"/>
            <p:nvPr>
              <p:custDataLst>
                <p:tags r:id="rId1"/>
              </p:custDataLst>
            </p:nvPr>
          </p:nvSpPr>
          <p:spPr>
            <a:xfrm>
              <a:off x="742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1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遗传病解读流程</a:t>
              </a:r>
              <a:r>
                <a:rPr lang="en-US" altLang="zh-CN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-snp/indel</a:t>
              </a: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筛选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3" y="410379"/>
            <a:ext cx="1238253" cy="41829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975350" y="393700"/>
            <a:ext cx="6008370" cy="459740"/>
            <a:chOff x="7346" y="3136"/>
            <a:chExt cx="5471" cy="724"/>
          </a:xfrm>
        </p:grpSpPr>
        <p:sp>
          <p:nvSpPr>
            <p:cNvPr id="2" name="文本框 1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遗传病解读流程</a:t>
              </a:r>
              <a:r>
                <a:rPr lang="en-US" altLang="zh-CN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-snp/indel</a:t>
              </a: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筛选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673735" y="5982970"/>
            <a:ext cx="7569701" cy="369332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indent="304800"/>
            <a:r>
              <a:rPr 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筛选后，对候选的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SNP</a:t>
            </a:r>
            <a:r>
              <a:rPr 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和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small indel </a:t>
            </a:r>
            <a:r>
              <a:rPr lang="zh-CN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进行文献的查阅和功能的预测。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40" y="1221105"/>
            <a:ext cx="11603355" cy="452120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9" name="文本框 8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3" y="410379"/>
            <a:ext cx="1238253" cy="41829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948170" y="393700"/>
            <a:ext cx="5035550" cy="459740"/>
            <a:chOff x="7346" y="3136"/>
            <a:chExt cx="5471" cy="724"/>
          </a:xfrm>
        </p:grpSpPr>
        <p:sp>
          <p:nvSpPr>
            <p:cNvPr id="2" name="文本框 1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遗传病解读流程</a:t>
              </a:r>
              <a:r>
                <a:rPr lang="en-US" altLang="zh-CN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-cnv</a:t>
              </a: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筛选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 rot="10800000" flipV="1">
            <a:off x="795655" y="1249680"/>
            <a:ext cx="1076769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>
                <a:latin typeface="Arial" panose="020B0604020202020204" pitchFamily="34" charset="0"/>
                <a:ea typeface="宋体" panose="02010600030101010101" pitchFamily="2" charset="-122"/>
              </a:rPr>
              <a:t>CNV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筛选</a:t>
            </a:r>
            <a:endParaRPr lang="en-US" sz="2400" b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0"/>
            <a:r>
              <a:rPr lang="en-US" sz="2400" b="0">
                <a:latin typeface="Arial" panose="020B0604020202020204" pitchFamily="34" charset="0"/>
                <a:ea typeface="宋体" panose="02010600030101010101" pitchFamily="2" charset="-122"/>
              </a:rPr>
              <a:t>CNV</a:t>
            </a:r>
            <a:r>
              <a:rPr lang="zh-CN" sz="2400" b="0">
                <a:latin typeface="Arial" panose="020B0604020202020204" pitchFamily="34" charset="0"/>
                <a:ea typeface="宋体" panose="02010600030101010101" pitchFamily="2" charset="-122"/>
              </a:rPr>
              <a:t>包括该芯片上所有基因各外显子深度情况，该样本各个基因的外显子深度、标准深度及同批样本的标准深度。</a:t>
            </a:r>
            <a:endParaRPr lang="zh-CN" altLang="en-US" sz="2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9"/>
          <a:stretch>
            <a:fillRect/>
          </a:stretch>
        </p:blipFill>
        <p:spPr>
          <a:xfrm>
            <a:off x="203200" y="2607945"/>
            <a:ext cx="5857875" cy="325564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5"/>
          <a:stretch>
            <a:fillRect/>
          </a:stretch>
        </p:blipFill>
        <p:spPr>
          <a:xfrm>
            <a:off x="6061075" y="2607945"/>
            <a:ext cx="5948045" cy="324929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9" name="组合 8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10" name="文本框 9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3" y="410379"/>
            <a:ext cx="1238253" cy="41829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948170" y="393700"/>
            <a:ext cx="5035550" cy="459740"/>
            <a:chOff x="7346" y="3136"/>
            <a:chExt cx="5471" cy="724"/>
          </a:xfrm>
        </p:grpSpPr>
        <p:sp>
          <p:nvSpPr>
            <p:cNvPr id="2" name="文本框 1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遗传病解读流程</a:t>
              </a:r>
              <a:r>
                <a:rPr lang="en-US" altLang="zh-CN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文献查证</a:t>
              </a:r>
            </a:p>
          </p:txBody>
        </p:sp>
      </p:grp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46614" y="1720850"/>
            <a:ext cx="5688012" cy="3416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Calibri" panose="020F0502020204030204" pitchFamily="34" charset="0"/>
              </a:rPr>
              <a:t>没有文献报道？</a:t>
            </a:r>
            <a:endParaRPr lang="en-US" altLang="zh-CN" dirty="0">
              <a:latin typeface="Calibri" panose="020F0502020204030204" pitchFamily="34" charset="0"/>
            </a:endParaRPr>
          </a:p>
          <a:p>
            <a:pPr indent="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Calibri" panose="020F0502020204030204" pitchFamily="34" charset="0"/>
              </a:rPr>
              <a:t>在正常人群中的频率分布？</a:t>
            </a:r>
            <a:endParaRPr lang="en-US" altLang="zh-CN" dirty="0">
              <a:latin typeface="Calibri" panose="020F0502020204030204" pitchFamily="34" charset="0"/>
            </a:endParaRPr>
          </a:p>
          <a:p>
            <a:pPr indent="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Calibri" panose="020F0502020204030204" pitchFamily="34" charset="0"/>
              </a:rPr>
              <a:t>文献报道为致病？几篇文献？</a:t>
            </a:r>
            <a:endParaRPr lang="en-US" altLang="zh-CN" dirty="0">
              <a:latin typeface="Calibri" panose="020F0502020204030204" pitchFamily="34" charset="0"/>
            </a:endParaRPr>
          </a:p>
          <a:p>
            <a:pPr indent="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Calibri" panose="020F0502020204030204" pitchFamily="34" charset="0"/>
              </a:rPr>
              <a:t>文献报道为良性？</a:t>
            </a:r>
            <a:endParaRPr lang="en-US" altLang="zh-CN" dirty="0">
              <a:latin typeface="Calibri" panose="020F0502020204030204" pitchFamily="34" charset="0"/>
            </a:endParaRPr>
          </a:p>
          <a:p>
            <a:pPr indent="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Calibri" panose="020F0502020204030204" pitchFamily="34" charset="0"/>
              </a:rPr>
              <a:t>有文献报道为致病，同时有文献报道为良性？</a:t>
            </a:r>
            <a:endParaRPr lang="en-US" altLang="zh-CN" dirty="0">
              <a:latin typeface="Calibri" panose="020F0502020204030204" pitchFamily="34" charset="0"/>
            </a:endParaRPr>
          </a:p>
          <a:p>
            <a:pPr indent="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Calibri" panose="020F0502020204030204" pitchFamily="34" charset="0"/>
              </a:rPr>
              <a:t>文献报道为致病，体外实验发现突变改变酶活性？</a:t>
            </a:r>
            <a:endParaRPr lang="en-US" altLang="zh-CN" dirty="0">
              <a:latin typeface="Calibri" panose="020F0502020204030204" pitchFamily="34" charset="0"/>
            </a:endParaRPr>
          </a:p>
          <a:p>
            <a:pPr indent="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Calibri" panose="020F0502020204030204" pitchFamily="34" charset="0"/>
              </a:rPr>
              <a:t>突变类型为无义突变？同义突变？</a:t>
            </a:r>
            <a:endParaRPr lang="en-US" altLang="zh-CN" dirty="0">
              <a:latin typeface="Calibri" panose="020F0502020204030204" pitchFamily="34" charset="0"/>
            </a:endParaRPr>
          </a:p>
          <a:p>
            <a:pPr indent="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Calibri" panose="020F0502020204030204" pitchFamily="34" charset="0"/>
              </a:rPr>
              <a:t>如何描述？</a:t>
            </a:r>
            <a:endParaRPr lang="en-US" altLang="zh-CN" dirty="0">
              <a:latin typeface="Calibri" panose="020F050202020403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10" name="文本框 9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7143751" y="422275"/>
            <a:ext cx="4839970" cy="459740"/>
            <a:chOff x="7346" y="3136"/>
            <a:chExt cx="5471" cy="724"/>
          </a:xfrm>
        </p:grpSpPr>
        <p:sp>
          <p:nvSpPr>
            <p:cNvPr id="4" name="文本框 3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遗传病解读流程</a:t>
              </a:r>
              <a:r>
                <a:rPr lang="en-US" altLang="zh-CN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致病性分级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832485" y="1038860"/>
            <a:ext cx="10050145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charset="0"/>
              <a:buChar char="p"/>
            </a:pPr>
            <a:r>
              <a:rPr lang="zh-CN" b="1">
                <a:latin typeface="Arial" panose="020B0604020202020204" pitchFamily="34" charset="0"/>
                <a:ea typeface="宋体" panose="02010600030101010101" pitchFamily="2" charset="-122"/>
              </a:rPr>
              <a:t>已知致病突变</a:t>
            </a:r>
            <a:endParaRPr lang="zh-CN" b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非烈性突变（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missense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CDS-indel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inframe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）：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）在人群中的发生率小于等于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0.05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）有已知文献的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cases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认为是致病突变。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烈性突变（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Nonsense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frameshift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splice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）：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）在人群中的发生率小于等于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0.05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）有已知文献的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cases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认为是致病突变。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b="1">
                <a:latin typeface="Arial" panose="020B0604020202020204" pitchFamily="34" charset="0"/>
                <a:ea typeface="宋体" panose="02010600030101010101" pitchFamily="2" charset="-122"/>
              </a:rPr>
              <a:t>疑似致病突变：</a:t>
            </a:r>
            <a:endParaRPr lang="zh-CN" b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烈性突变（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Nonsense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frameshift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splice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）：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）在人群中的发生率小于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0.05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）没有已知文献的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cases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认为是致病突变。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b="1">
                <a:latin typeface="Arial" panose="020B0604020202020204" pitchFamily="34" charset="0"/>
                <a:ea typeface="宋体" panose="02010600030101010101" pitchFamily="2" charset="-122"/>
              </a:rPr>
              <a:t>临床意义未明突变</a:t>
            </a:r>
            <a:endParaRPr lang="zh-CN" b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非烈性突变（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missense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CDS-indel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inframe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）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）在人群中的发生率等于小于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0.05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）没有已知文献的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cases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认为是致病突变，经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SITF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和蛋白数据库预测有害或预测矛盾。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b="1">
                <a:latin typeface="Arial" panose="020B0604020202020204" pitchFamily="34" charset="0"/>
                <a:ea typeface="宋体" panose="02010600030101010101" pitchFamily="2" charset="-122"/>
              </a:rPr>
              <a:t>疑似良性突变</a:t>
            </a:r>
            <a:endParaRPr lang="en-US" b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在人群中的发生率大于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0.05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，单次报道为致病突变，但有大量反对证据。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b="1">
                <a:latin typeface="Arial" panose="020B0604020202020204" pitchFamily="34" charset="0"/>
                <a:ea typeface="宋体" panose="02010600030101010101" pitchFamily="2" charset="-122"/>
              </a:rPr>
              <a:t>良性多态突变</a:t>
            </a:r>
            <a:endParaRPr lang="en-US" b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在人群中的发生率大于</a:t>
            </a:r>
            <a:r>
              <a:rPr lang="en-US" b="0">
                <a:latin typeface="Arial" panose="020B0604020202020204" pitchFamily="34" charset="0"/>
                <a:ea typeface="宋体" panose="02010600030101010101" pitchFamily="2" charset="-122"/>
              </a:rPr>
              <a:t>0.05</a:t>
            </a:r>
            <a:r>
              <a:rPr lang="zh-CN" b="0">
                <a:latin typeface="Arial" panose="020B0604020202020204" pitchFamily="34" charset="0"/>
                <a:ea typeface="宋体" panose="02010600030101010101" pitchFamily="2" charset="-122"/>
              </a:rPr>
              <a:t>，多次报道为良性，且有证据支持良性。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915150" y="422275"/>
            <a:ext cx="5068571" cy="459740"/>
            <a:chOff x="7346" y="3136"/>
            <a:chExt cx="5471" cy="724"/>
          </a:xfrm>
        </p:grpSpPr>
        <p:sp>
          <p:nvSpPr>
            <p:cNvPr id="4" name="文本框 3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遗传病解读流程</a:t>
              </a:r>
              <a:r>
                <a:rPr lang="en-US" altLang="zh-CN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支持性证据</a:t>
              </a:r>
            </a:p>
          </p:txBody>
        </p:sp>
      </p:grpSp>
      <p:graphicFrame>
        <p:nvGraphicFramePr>
          <p:cNvPr id="3" name="表格 2"/>
          <p:cNvGraphicFramePr/>
          <p:nvPr/>
        </p:nvGraphicFramePr>
        <p:xfrm>
          <a:off x="1702435" y="1557020"/>
          <a:ext cx="8785860" cy="3412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630">
                <a:tc row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支持有害</a:t>
                      </a:r>
                      <a:endParaRPr lang="en-US" altLang="en-US" sz="20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符</a:t>
                      </a: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合家系共分离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99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突变在健康对照中未检出（应考虑对照人群的特征，如数量，年龄等。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蛋白功能试验显示突变损伤蛋白功能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520">
                <a:tc rowSpan="3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支持良性</a:t>
                      </a:r>
                      <a:endParaRPr lang="en-US" altLang="en-US" sz="2000" b="1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scaled="0"/>
                        </a:gra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突变在患者和健康人群中出现的频率相当，没有显著性差异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6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健康人群中出现纯合突变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3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功能研究显示该突变不会损伤蛋白功能</a:t>
                      </a:r>
                      <a:endParaRPr lang="en-US" altLang="en-US" sz="2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3" y="410379"/>
            <a:ext cx="1238253" cy="418296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948170" y="236855"/>
            <a:ext cx="5035550" cy="459740"/>
            <a:chOff x="7346" y="3136"/>
            <a:chExt cx="5471" cy="724"/>
          </a:xfrm>
        </p:grpSpPr>
        <p:sp>
          <p:nvSpPr>
            <p:cNvPr id="2" name="文本框 1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遗传病解读流程</a:t>
              </a:r>
              <a:r>
                <a:rPr lang="en-US" altLang="zh-CN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报告撰写</a:t>
              </a:r>
            </a:p>
          </p:txBody>
        </p:sp>
      </p:grp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337310" y="804545"/>
          <a:ext cx="10164445" cy="5665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365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CN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报告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CN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模块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CN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主要内容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7725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第一部分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基本信息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457200" algn="l"/>
                        </a:tabLst>
                      </a:pP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样本信息</a:t>
                      </a:r>
                    </a:p>
                    <a:p>
                      <a:pPr marL="0" lvl="0" indent="-342900" algn="just"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457200" algn="l"/>
                        </a:tabLst>
                      </a:pP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受检者信息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420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第二部分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检测结果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457200" algn="l"/>
                        </a:tabLst>
                      </a:pP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检测范围</a:t>
                      </a:r>
                    </a:p>
                    <a:p>
                      <a:pPr marL="0" lvl="0" indent="-342900" algn="just"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457200" algn="l"/>
                        </a:tabLst>
                      </a:pP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常见遗传病风险提示</a:t>
                      </a:r>
                    </a:p>
                    <a:p>
                      <a:pPr marL="0" lvl="0" indent="-342900" algn="just"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457200" algn="l"/>
                        </a:tabLst>
                      </a:pP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常见遗传病致病突变携带说明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1940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CN" altLang="zh-CN" sz="2400" kern="120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第三部分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CN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报告解读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457200" algn="l"/>
                        </a:tabLst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突变点详情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lvl="0" indent="-342900" algn="just"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457200" algn="l"/>
                        </a:tabLst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突变点解读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lvl="0" indent="-342900" algn="just"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457200" algn="l"/>
                        </a:tabLst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参考文献</a:t>
                      </a:r>
                      <a:endParaRPr lang="en-US" altLang="zh-CN" sz="2400" kern="1200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lvl="0" indent="-342900" algn="just"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457200" algn="l"/>
                        </a:tabLst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疾病背景</a:t>
                      </a:r>
                      <a:endParaRPr lang="zh-CN" altLang="zh-CN" sz="2400" kern="1200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965"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CN" altLang="zh-CN" sz="2400" kern="120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第四部分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spcAft>
                          <a:spcPts val="0"/>
                        </a:spcAft>
                      </a:pPr>
                      <a:r>
                        <a:rPr lang="zh-CN" altLang="zh-CN" sz="2400">
                          <a:solidFill>
                            <a:schemeClr val="tx1"/>
                          </a:solidFill>
                          <a:ea typeface="宋体" panose="02010600030101010101" pitchFamily="2" charset="-122"/>
                          <a:sym typeface="+mn-ea"/>
                        </a:rPr>
                        <a:t>附录</a:t>
                      </a:r>
                      <a:endParaRPr lang="zh-CN" altLang="en-US" sz="2400" kern="1200" dirty="0">
                        <a:solidFill>
                          <a:schemeClr val="tx1"/>
                        </a:solidFill>
                        <a:latin typeface="+mn-lt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-342900" algn="just"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457200" algn="l"/>
                        </a:tabLst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检测疾病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list</a:t>
                      </a:r>
                    </a:p>
                    <a:p>
                      <a:pPr marL="0" lvl="0" indent="-342900" algn="just"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457200" algn="l"/>
                        </a:tabLst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检测方法及局限性说明</a:t>
                      </a:r>
                    </a:p>
                    <a:p>
                      <a:pPr marL="0" lvl="0" indent="-342900" algn="just"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457200" algn="l"/>
                        </a:tabLst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检出的突变</a:t>
                      </a:r>
                      <a:r>
                        <a:rPr lang="en-US" altLang="zh-CN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reads</a:t>
                      </a: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图展示</a:t>
                      </a:r>
                    </a:p>
                    <a:p>
                      <a:pPr marL="0" lvl="0" indent="-342900" algn="just">
                        <a:spcAft>
                          <a:spcPts val="0"/>
                        </a:spcAft>
                        <a:buFont typeface="Arial" panose="020B0604020202020204"/>
                        <a:buChar char="•"/>
                        <a:tabLst>
                          <a:tab pos="457200" algn="l"/>
                        </a:tabLst>
                      </a:pPr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+mn-lt"/>
                          <a:ea typeface="宋体" panose="02010600030101010101" pitchFamily="2" charset="-122"/>
                          <a:cs typeface="+mn-cs"/>
                        </a:rPr>
                        <a:t>检测基因编码区变异信息汇总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1" name="组合 40"/>
          <p:cNvGrpSpPr/>
          <p:nvPr/>
        </p:nvGrpSpPr>
        <p:grpSpPr>
          <a:xfrm>
            <a:off x="365300" y="33798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8509635" y="422275"/>
            <a:ext cx="3474085" cy="459740"/>
            <a:chOff x="7346" y="3136"/>
            <a:chExt cx="5471" cy="724"/>
          </a:xfrm>
        </p:grpSpPr>
        <p:sp>
          <p:nvSpPr>
            <p:cNvPr id="7" name="文本框 6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8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案例分析</a:t>
              </a:r>
              <a:r>
                <a:rPr lang="en-US" altLang="zh-CN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质控</a:t>
              </a: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777240" y="1309370"/>
            <a:ext cx="8304130" cy="646331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b="1" dirty="0"/>
              <a:t>性别	年龄（岁）      临床表现</a:t>
            </a:r>
            <a:endParaRPr lang="zh-CN" altLang="en-US" dirty="0"/>
          </a:p>
          <a:p>
            <a:r>
              <a:rPr lang="zh-CN" altLang="en-US" dirty="0"/>
              <a:t>男	</a:t>
            </a:r>
            <a:r>
              <a:rPr lang="en-US" altLang="zh-CN" dirty="0"/>
              <a:t>4</a:t>
            </a:r>
            <a:r>
              <a:rPr lang="zh-CN" altLang="en-US" dirty="0"/>
              <a:t>岁</a:t>
            </a:r>
            <a:r>
              <a:rPr lang="en-US" altLang="zh-CN" dirty="0"/>
              <a:t>7</a:t>
            </a:r>
            <a:r>
              <a:rPr lang="zh-CN" altLang="en-US" dirty="0"/>
              <a:t>个月          局灶阶段肾小球硬化，血尿蛋白尿，母亲微量血尿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t="5740"/>
          <a:stretch/>
        </p:blipFill>
        <p:spPr>
          <a:xfrm>
            <a:off x="0" y="2251340"/>
            <a:ext cx="4472940" cy="36955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7739" y="2489605"/>
            <a:ext cx="6009524" cy="3438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2677" y="2413399"/>
            <a:ext cx="5561905" cy="33714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3277" y="3089735"/>
            <a:ext cx="6076190" cy="22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509635" y="422275"/>
            <a:ext cx="3474085" cy="459740"/>
            <a:chOff x="7346" y="3136"/>
            <a:chExt cx="5471" cy="724"/>
          </a:xfrm>
        </p:grpSpPr>
        <p:sp>
          <p:nvSpPr>
            <p:cNvPr id="4" name="文本框 3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5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案例分析</a:t>
              </a:r>
              <a:r>
                <a:rPr lang="en-US" altLang="zh-CN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变异筛选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08706" y="5288794"/>
            <a:ext cx="1190117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范可尼肾小管综合征是一种由近端肾小管功能障碍引起的疾病，会降低溶质和水的重吸收。患者表现出多饮、多尿、磷酸盐尿、糖尿和氨基酸尿。他们可能会发展为血磷酸过少的佝偻病或骨软化症、酸中毒和脱水倾向，有的最终发展为肾功能不全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27136" y="1110644"/>
            <a:ext cx="8304130" cy="646331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b="1" dirty="0"/>
              <a:t>性别	年龄（岁）      临床表现</a:t>
            </a:r>
            <a:endParaRPr lang="zh-CN" altLang="en-US" dirty="0"/>
          </a:p>
          <a:p>
            <a:r>
              <a:rPr lang="zh-CN" altLang="en-US" dirty="0"/>
              <a:t>男	</a:t>
            </a:r>
            <a:r>
              <a:rPr lang="en-US" altLang="zh-CN" dirty="0"/>
              <a:t>4</a:t>
            </a:r>
            <a:r>
              <a:rPr lang="zh-CN" altLang="en-US" dirty="0"/>
              <a:t>岁</a:t>
            </a:r>
            <a:r>
              <a:rPr lang="en-US" altLang="zh-CN" dirty="0"/>
              <a:t>7</a:t>
            </a:r>
            <a:r>
              <a:rPr lang="zh-CN" altLang="en-US" dirty="0"/>
              <a:t>个月          局灶阶段肾小球硬化，血尿蛋白尿，母亲微量血尿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E4341DA-DCAB-4E83-96C8-57F939262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29" y="1943285"/>
            <a:ext cx="11649228" cy="3157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9" name="文本框 8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509635" y="422275"/>
            <a:ext cx="3474085" cy="459740"/>
            <a:chOff x="7346" y="3136"/>
            <a:chExt cx="5471" cy="724"/>
          </a:xfrm>
        </p:grpSpPr>
        <p:sp>
          <p:nvSpPr>
            <p:cNvPr id="4" name="文本框 3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A-1</a:t>
              </a:r>
            </a:p>
          </p:txBody>
        </p:sp>
        <p:sp>
          <p:nvSpPr>
            <p:cNvPr id="5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8491" y="3136"/>
              <a:ext cx="4326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遗传病介绍</a:t>
              </a:r>
            </a:p>
          </p:txBody>
        </p:sp>
      </p:grpSp>
      <p:sp>
        <p:nvSpPr>
          <p:cNvPr id="15" name="椭圆 14"/>
          <p:cNvSpPr/>
          <p:nvPr/>
        </p:nvSpPr>
        <p:spPr>
          <a:xfrm>
            <a:off x="1908175" y="1125538"/>
            <a:ext cx="3203575" cy="4895850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24"/>
          <p:cNvGrpSpPr/>
          <p:nvPr/>
        </p:nvGrpSpPr>
        <p:grpSpPr bwMode="auto">
          <a:xfrm>
            <a:off x="107950" y="1125538"/>
            <a:ext cx="4657725" cy="4895850"/>
            <a:chOff x="4139952" y="1196752"/>
            <a:chExt cx="4658454" cy="4896544"/>
          </a:xfrm>
        </p:grpSpPr>
        <p:sp>
          <p:nvSpPr>
            <p:cNvPr id="17" name="椭圆 16"/>
            <p:cNvSpPr/>
            <p:nvPr/>
          </p:nvSpPr>
          <p:spPr>
            <a:xfrm>
              <a:off x="4139952" y="1196752"/>
              <a:ext cx="3672463" cy="489654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TextBox 13"/>
            <p:cNvSpPr txBox="1">
              <a:spLocks noChangeArrowheads="1"/>
            </p:cNvSpPr>
            <p:nvPr/>
          </p:nvSpPr>
          <p:spPr bwMode="auto">
            <a:xfrm>
              <a:off x="4139952" y="2996952"/>
              <a:ext cx="553998" cy="15841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r>
                <a:rPr lang="en-US" altLang="zh-CN" sz="2400">
                  <a:latin typeface="Calibri" panose="020F0502020204030204" pitchFamily="34" charset="0"/>
                </a:rPr>
                <a:t>Genome</a:t>
              </a:r>
              <a:endParaRPr lang="zh-CN" altLang="en-US" sz="2400">
                <a:latin typeface="Calibri" panose="020F0502020204030204" pitchFamily="34" charset="0"/>
              </a:endParaRPr>
            </a:p>
          </p:txBody>
        </p:sp>
        <p:grpSp>
          <p:nvGrpSpPr>
            <p:cNvPr id="19" name="组合 21"/>
            <p:cNvGrpSpPr/>
            <p:nvPr/>
          </p:nvGrpSpPr>
          <p:grpSpPr bwMode="auto">
            <a:xfrm>
              <a:off x="5003687" y="1557165"/>
              <a:ext cx="3794719" cy="3672408"/>
              <a:chOff x="5003687" y="1557165"/>
              <a:chExt cx="3794719" cy="3672408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6227841" y="2060474"/>
                <a:ext cx="1368639" cy="1368619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6443775" y="3789506"/>
                <a:ext cx="1152705" cy="1440067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5003687" y="1557165"/>
                <a:ext cx="1295603" cy="1295583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5075136" y="3357645"/>
                <a:ext cx="1419320" cy="1368619"/>
              </a:xfrm>
              <a:prstGeom prst="ellipse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4" name="TextBox 14"/>
              <p:cNvSpPr txBox="1">
                <a:spLocks noChangeArrowheads="1"/>
              </p:cNvSpPr>
              <p:nvPr/>
            </p:nvSpPr>
            <p:spPr bwMode="auto">
              <a:xfrm>
                <a:off x="5076056" y="1916832"/>
                <a:ext cx="1512168" cy="6463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>
                    <a:latin typeface="Calibri" panose="020F0502020204030204" pitchFamily="34" charset="0"/>
                  </a:rPr>
                  <a:t>Mendelian Disorders</a:t>
                </a:r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TextBox 15"/>
              <p:cNvSpPr txBox="1">
                <a:spLocks noChangeArrowheads="1"/>
              </p:cNvSpPr>
              <p:nvPr/>
            </p:nvSpPr>
            <p:spPr bwMode="auto">
              <a:xfrm>
                <a:off x="5148064" y="3718773"/>
                <a:ext cx="1512168" cy="6463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>
                    <a:latin typeface="Calibri" panose="020F0502020204030204" pitchFamily="34" charset="0"/>
                  </a:rPr>
                  <a:t>Chromosome</a:t>
                </a:r>
              </a:p>
              <a:p>
                <a:r>
                  <a:rPr lang="en-US" altLang="zh-CN">
                    <a:latin typeface="Calibri" panose="020F0502020204030204" pitchFamily="34" charset="0"/>
                  </a:rPr>
                  <a:t>Disorder</a:t>
                </a:r>
                <a:endParaRPr lang="zh-CN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TextBox 16"/>
              <p:cNvSpPr txBox="1">
                <a:spLocks noChangeArrowheads="1"/>
              </p:cNvSpPr>
              <p:nvPr/>
            </p:nvSpPr>
            <p:spPr bwMode="auto">
              <a:xfrm>
                <a:off x="6372200" y="2348880"/>
                <a:ext cx="1584176" cy="6463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</a:rPr>
                  <a:t>Multi-factor </a:t>
                </a:r>
              </a:p>
              <a:p>
                <a:r>
                  <a:rPr lang="en-US" altLang="zh-CN" dirty="0">
                    <a:latin typeface="Calibri" panose="020F0502020204030204" pitchFamily="34" charset="0"/>
                  </a:rPr>
                  <a:t>Disorder</a:t>
                </a:r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TextBox 17"/>
              <p:cNvSpPr txBox="1">
                <a:spLocks noChangeArrowheads="1"/>
              </p:cNvSpPr>
              <p:nvPr/>
            </p:nvSpPr>
            <p:spPr bwMode="auto">
              <a:xfrm>
                <a:off x="6588224" y="4283804"/>
                <a:ext cx="864096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en-US" altLang="zh-CN" dirty="0">
                    <a:latin typeface="Calibri" panose="020F0502020204030204" pitchFamily="34" charset="0"/>
                  </a:rPr>
                  <a:t>Cancer</a:t>
                </a:r>
                <a:endParaRPr lang="zh-CN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TextBox 18"/>
              <p:cNvSpPr txBox="1">
                <a:spLocks noChangeArrowheads="1"/>
              </p:cNvSpPr>
              <p:nvPr/>
            </p:nvSpPr>
            <p:spPr bwMode="auto">
              <a:xfrm>
                <a:off x="8244408" y="2708920"/>
                <a:ext cx="553998" cy="18002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eaVert">
                <a:spAutoFit/>
              </a:bodyPr>
              <a:lstStyle/>
              <a:p>
                <a:r>
                  <a:rPr lang="en-US" altLang="zh-CN" sz="2400">
                    <a:latin typeface="Calibri" panose="020F0502020204030204" pitchFamily="34" charset="0"/>
                  </a:rPr>
                  <a:t>Environments</a:t>
                </a:r>
                <a:endParaRPr lang="zh-CN" altLang="en-US" sz="240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9" name="TextBox 20"/>
          <p:cNvSpPr txBox="1">
            <a:spLocks noChangeArrowheads="1"/>
          </p:cNvSpPr>
          <p:nvPr/>
        </p:nvSpPr>
        <p:spPr bwMode="auto">
          <a:xfrm>
            <a:off x="6358064" y="1275306"/>
            <a:ext cx="5078286" cy="4523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单基因病：</a:t>
            </a:r>
            <a:r>
              <a:rPr lang="zh-CN" altLang="en-US" sz="2000" dirty="0">
                <a:latin typeface="Times New Roman" panose="02020603050405020304" pitchFamily="18" charset="0"/>
              </a:rPr>
              <a:t>疾病的发生主要受一对</a:t>
            </a:r>
            <a:r>
              <a:rPr lang="zh-CN" altLang="en-US" sz="2000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等位基因</a:t>
            </a:r>
            <a:r>
              <a:rPr lang="zh-CN" altLang="en-US" sz="2000" dirty="0">
                <a:latin typeface="Times New Roman" panose="02020603050405020304" pitchFamily="18" charset="0"/>
              </a:rPr>
              <a:t>控制，传递方式遵循孟德尔分离定律，又称为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孟德尔遗传病</a:t>
            </a:r>
            <a:r>
              <a:rPr lang="zh-CN" altLang="en-US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。</a:t>
            </a:r>
            <a:endParaRPr lang="en-US" altLang="zh-CN" sz="20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多基因病：</a:t>
            </a:r>
            <a:r>
              <a:rPr lang="zh-CN" altLang="en-US" sz="2000" dirty="0">
                <a:latin typeface="Times New Roman" panose="02020603050405020304" pitchFamily="18" charset="0"/>
              </a:rPr>
              <a:t>疾病的发生受两对以上等位基因的控制，同时还受环境等多种复杂因素的影响，故也称</a:t>
            </a:r>
            <a:r>
              <a:rPr lang="zh-CN" altLang="en-US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多因子病。</a:t>
            </a:r>
            <a:endParaRPr lang="en-US" altLang="zh-CN" sz="20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accent2"/>
                </a:solidFill>
                <a:latin typeface="Times New Roman" panose="02020603050405020304" pitchFamily="18" charset="0"/>
              </a:rPr>
              <a:t>染色体病或染色体综合征：</a:t>
            </a:r>
            <a:r>
              <a:rPr lang="zh-CN" altLang="en-US" sz="2000" dirty="0">
                <a:latin typeface="Times New Roman" panose="02020603050405020304" pitchFamily="18" charset="0"/>
              </a:rPr>
              <a:t>遗传物质的改变在染色体水平上可见，表现为数目或结构上的改变。</a:t>
            </a:r>
          </a:p>
          <a:p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755650" y="6165850"/>
            <a:ext cx="3744913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latin typeface="Calibri" panose="020F0502020204030204" pitchFamily="34" charset="0"/>
              </a:rPr>
              <a:t>遗传和环境因素对各种疾病影响程度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509635" y="422275"/>
            <a:ext cx="3474085" cy="459740"/>
            <a:chOff x="7346" y="3136"/>
            <a:chExt cx="5471" cy="724"/>
          </a:xfrm>
        </p:grpSpPr>
        <p:sp>
          <p:nvSpPr>
            <p:cNvPr id="4" name="文本框 3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5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案例分析</a:t>
              </a:r>
              <a:r>
                <a:rPr lang="en-US" altLang="zh-CN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-reads</a:t>
              </a: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图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508" y="1206737"/>
            <a:ext cx="5082639" cy="2904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6031" y="2898406"/>
            <a:ext cx="6445969" cy="322423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509635" y="422275"/>
            <a:ext cx="3474085" cy="459740"/>
            <a:chOff x="7346" y="3136"/>
            <a:chExt cx="5471" cy="724"/>
          </a:xfrm>
        </p:grpSpPr>
        <p:sp>
          <p:nvSpPr>
            <p:cNvPr id="4" name="文本框 3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5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案例分析</a:t>
              </a:r>
              <a:r>
                <a:rPr lang="en-US" altLang="zh-CN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报告撰写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55955" y="1413510"/>
            <a:ext cx="10880090" cy="645160"/>
          </a:xfrm>
          <a:prstGeom prst="rect">
            <a:avLst/>
          </a:prstGeom>
          <a:noFill/>
          <a:ln w="28575">
            <a:solidFill>
              <a:srgbClr val="0C8C42"/>
            </a:solidFill>
            <a:prstDash val="sysDash"/>
          </a:ln>
        </p:spPr>
        <p:txBody>
          <a:bodyPr wrap="square" rtlCol="0" anchor="t">
            <a:spAutoFit/>
          </a:bodyPr>
          <a:lstStyle/>
          <a:p>
            <a:r>
              <a:rPr lang="zh-CN" altLang="en-US" b="1" dirty="0"/>
              <a:t>基因	亚区	基因组坐标*	核苷酸变化	氨基酸变化	rs-ID	Hom/Het/Hem*	文献</a:t>
            </a:r>
            <a:endParaRPr lang="zh-CN" altLang="en-US" dirty="0"/>
          </a:p>
          <a:p>
            <a:r>
              <a:rPr lang="en-US" altLang="zh-CN" i="1" dirty="0"/>
              <a:t>EHHADH</a:t>
            </a:r>
            <a:r>
              <a:rPr lang="zh-CN" altLang="en-US" dirty="0"/>
              <a:t>	CDS</a:t>
            </a:r>
            <a:r>
              <a:rPr lang="en-US" altLang="zh-CN" dirty="0"/>
              <a:t>6</a:t>
            </a:r>
            <a:r>
              <a:rPr lang="zh-CN" altLang="en-US" dirty="0"/>
              <a:t>	</a:t>
            </a:r>
            <a:r>
              <a:rPr lang="en-US" altLang="zh-CN" dirty="0"/>
              <a:t>Chr3:184922401</a:t>
            </a:r>
            <a:r>
              <a:rPr lang="zh-CN" altLang="en-US" dirty="0"/>
              <a:t>	</a:t>
            </a:r>
            <a:r>
              <a:rPr lang="en-US" altLang="zh-CN" dirty="0"/>
              <a:t>c.713A&gt;T</a:t>
            </a:r>
            <a:r>
              <a:rPr lang="zh-CN" altLang="en-US" dirty="0"/>
              <a:t>	</a:t>
            </a:r>
            <a:r>
              <a:rPr lang="en-US" altLang="zh-CN" dirty="0"/>
              <a:t>p.Q238L</a:t>
            </a:r>
            <a:r>
              <a:rPr lang="zh-CN" altLang="en-US" dirty="0"/>
              <a:t>	        </a:t>
            </a:r>
            <a:r>
              <a:rPr lang="en-US" altLang="zh-CN" dirty="0"/>
              <a:t>rs200753408</a:t>
            </a:r>
            <a:r>
              <a:rPr lang="zh-CN" altLang="en-US" dirty="0"/>
              <a:t>	        Het	        </a:t>
            </a:r>
            <a:r>
              <a:rPr lang="en-US" altLang="zh-CN" dirty="0"/>
              <a:t>-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037" y="2223779"/>
            <a:ext cx="9679097" cy="266102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419" y="1072447"/>
            <a:ext cx="8013310" cy="4462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9026" y="5654425"/>
            <a:ext cx="6238095" cy="790476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8607121" y="389657"/>
            <a:ext cx="3584879" cy="459740"/>
            <a:chOff x="7474" y="3100"/>
            <a:chExt cx="5343" cy="724"/>
          </a:xfrm>
        </p:grpSpPr>
        <p:sp>
          <p:nvSpPr>
            <p:cNvPr id="11" name="文本框 10"/>
            <p:cNvSpPr txBox="1"/>
            <p:nvPr>
              <p:custDataLst>
                <p:tags r:id="rId1"/>
              </p:custDataLst>
            </p:nvPr>
          </p:nvSpPr>
          <p:spPr>
            <a:xfrm>
              <a:off x="7474" y="315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2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8289" y="3100"/>
              <a:ext cx="4528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案例分析</a:t>
              </a:r>
              <a:r>
                <a:rPr lang="en-US" altLang="zh-CN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家系验证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83980" y="497395"/>
            <a:ext cx="3156902" cy="459740"/>
            <a:chOff x="7474" y="3100"/>
            <a:chExt cx="5343" cy="724"/>
          </a:xfrm>
        </p:grpSpPr>
        <p:sp>
          <p:nvSpPr>
            <p:cNvPr id="4" name="文本框 3"/>
            <p:cNvSpPr txBox="1"/>
            <p:nvPr>
              <p:custDataLst>
                <p:tags r:id="rId1"/>
              </p:custDataLst>
            </p:nvPr>
          </p:nvSpPr>
          <p:spPr>
            <a:xfrm>
              <a:off x="7474" y="315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5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8289" y="3100"/>
              <a:ext cx="4528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案例分析</a:t>
              </a:r>
              <a:r>
                <a:rPr lang="en-US" altLang="zh-CN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-</a:t>
              </a: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查证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85" y="1212850"/>
            <a:ext cx="8647619" cy="33238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199" y="1612962"/>
            <a:ext cx="9199543" cy="62475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9856" y="2703613"/>
            <a:ext cx="8655141" cy="456969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0492" y="2654083"/>
            <a:ext cx="6930390" cy="409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sp>
        <p:nvSpPr>
          <p:cNvPr id="5" name="PA-文本框 20"/>
          <p:cNvSpPr txBox="1"/>
          <p:nvPr>
            <p:custDataLst>
              <p:tags r:id="rId1"/>
            </p:custDataLst>
          </p:nvPr>
        </p:nvSpPr>
        <p:spPr>
          <a:xfrm flipH="1">
            <a:off x="7543800" y="422275"/>
            <a:ext cx="4439920" cy="459740"/>
          </a:xfrm>
          <a:prstGeom prst="rect">
            <a:avLst/>
          </a:prstGeom>
          <a:noFill/>
        </p:spPr>
        <p:txBody>
          <a:bodyPr wrap="square" rtlCol="0" anchor="ctr">
            <a:no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2400" kern="0" spc="15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单基因遗传病解读常用数据库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2326" y="1216441"/>
            <a:ext cx="85915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CN" altLang="en-US" b="1" dirty="0"/>
              <a:t>一、文献库</a:t>
            </a:r>
          </a:p>
          <a:p>
            <a:r>
              <a:rPr lang="en-US" altLang="zh-CN" dirty="0" err="1"/>
              <a:t>CNGBdb</a:t>
            </a:r>
            <a:r>
              <a:rPr lang="en-US" altLang="zh-CN" dirty="0"/>
              <a:t>-Literature </a:t>
            </a:r>
            <a:r>
              <a:rPr lang="zh-CN" altLang="en-US" dirty="0"/>
              <a:t>：</a:t>
            </a:r>
            <a:r>
              <a:rPr lang="en-US" altLang="zh-CN" dirty="0"/>
              <a:t>https://db.cngb.org/search/literature/</a:t>
            </a:r>
          </a:p>
          <a:p>
            <a:r>
              <a:rPr lang="en-US" altLang="zh-CN" dirty="0"/>
              <a:t>Web of Science</a:t>
            </a:r>
            <a:r>
              <a:rPr lang="zh-CN" altLang="en-US" dirty="0"/>
              <a:t>：</a:t>
            </a:r>
            <a:r>
              <a:rPr lang="en-US" altLang="zh-CN" dirty="0"/>
              <a:t> https://login.webofknowledge.com/</a:t>
            </a:r>
          </a:p>
          <a:p>
            <a:pPr>
              <a:spcAft>
                <a:spcPts val="600"/>
              </a:spcAft>
            </a:pPr>
            <a:r>
              <a:rPr lang="zh-CN" altLang="en-US" b="1" dirty="0"/>
              <a:t>二、变异数据库</a:t>
            </a:r>
            <a:endParaRPr lang="en-US" altLang="zh-CN" b="1" dirty="0"/>
          </a:p>
          <a:p>
            <a:r>
              <a:rPr lang="en-US" altLang="zh-CN" dirty="0"/>
              <a:t>HGMD</a:t>
            </a:r>
            <a:r>
              <a:rPr lang="zh-CN" altLang="en-US" dirty="0"/>
              <a:t>：</a:t>
            </a:r>
            <a:r>
              <a:rPr lang="en-US" altLang="zh-CN" dirty="0"/>
              <a:t> http://www.hgmd.cf.ac.uk/ac/index.php</a:t>
            </a:r>
          </a:p>
          <a:p>
            <a:r>
              <a:rPr lang="en-US" altLang="zh-CN" dirty="0" err="1"/>
              <a:t>Clinvar</a:t>
            </a:r>
            <a:r>
              <a:rPr lang="zh-CN" altLang="en-US" dirty="0"/>
              <a:t>：</a:t>
            </a:r>
            <a:r>
              <a:rPr lang="en-US" altLang="zh-CN" dirty="0"/>
              <a:t> https://www.ncbi.nlm.nih.gov/clinvar/</a:t>
            </a:r>
          </a:p>
          <a:p>
            <a:r>
              <a:rPr lang="en-US" altLang="zh-CN" dirty="0">
                <a:sym typeface="+mn-ea"/>
              </a:rPr>
              <a:t>GDRD</a:t>
            </a:r>
            <a:r>
              <a:rPr lang="zh-CN" altLang="en-US" dirty="0">
                <a:sym typeface="+mn-ea"/>
              </a:rPr>
              <a:t>：</a:t>
            </a:r>
            <a:r>
              <a:rPr lang="en-US" altLang="zh-CN" dirty="0">
                <a:sym typeface="+mn-ea"/>
              </a:rPr>
              <a:t> https://db.cngb.org/gdrd/</a:t>
            </a:r>
            <a:endParaRPr lang="en-US" altLang="zh-CN" dirty="0"/>
          </a:p>
          <a:p>
            <a:pPr>
              <a:spcAft>
                <a:spcPts val="600"/>
              </a:spcAft>
            </a:pPr>
            <a:r>
              <a:rPr lang="zh-CN" altLang="en-US" b="1" dirty="0"/>
              <a:t>三、疾病表型数据库</a:t>
            </a:r>
            <a:endParaRPr lang="en-US" altLang="zh-CN" b="1" dirty="0"/>
          </a:p>
          <a:p>
            <a:r>
              <a:rPr lang="en-US" altLang="zh-CN" dirty="0"/>
              <a:t>OMIM</a:t>
            </a:r>
            <a:r>
              <a:rPr lang="zh-CN" altLang="en-US" dirty="0"/>
              <a:t>：</a:t>
            </a:r>
            <a:r>
              <a:rPr lang="en-US" altLang="zh-CN" dirty="0"/>
              <a:t> https://omim.org/</a:t>
            </a:r>
          </a:p>
          <a:p>
            <a:r>
              <a:rPr lang="en-US" altLang="zh-CN" dirty="0" err="1"/>
              <a:t>Orphnet</a:t>
            </a:r>
            <a:r>
              <a:rPr lang="zh-CN" altLang="en-US" dirty="0"/>
              <a:t>：</a:t>
            </a:r>
            <a:r>
              <a:rPr lang="en-US" altLang="zh-CN" dirty="0"/>
              <a:t> https://www.orpha.net/consor/cgi-bin/index.php</a:t>
            </a:r>
          </a:p>
          <a:p>
            <a:r>
              <a:rPr lang="en-US" altLang="zh-CN" dirty="0"/>
              <a:t>DECIPHER</a:t>
            </a:r>
            <a:r>
              <a:rPr lang="zh-CN" altLang="en-US" dirty="0"/>
              <a:t>：</a:t>
            </a:r>
            <a:r>
              <a:rPr lang="en-US" altLang="zh-CN" dirty="0"/>
              <a:t> https://decipher.sanger.ac.uk/</a:t>
            </a:r>
          </a:p>
          <a:p>
            <a:r>
              <a:rPr lang="en-US" altLang="zh-CN" dirty="0"/>
              <a:t>CHPO</a:t>
            </a:r>
            <a:r>
              <a:rPr lang="zh-CN" altLang="en-US" dirty="0"/>
              <a:t>：</a:t>
            </a:r>
            <a:r>
              <a:rPr lang="en-US" altLang="zh-CN" dirty="0"/>
              <a:t> http://www.chinahpo.org/</a:t>
            </a:r>
          </a:p>
          <a:p>
            <a:pPr>
              <a:spcBef>
                <a:spcPts val="600"/>
              </a:spcBef>
            </a:pPr>
            <a:r>
              <a:rPr lang="zh-CN" altLang="en-US" b="1" dirty="0"/>
              <a:t>四、预测数据库</a:t>
            </a:r>
          </a:p>
          <a:p>
            <a:r>
              <a:rPr lang="en-US" altLang="zh-CN" dirty="0" err="1"/>
              <a:t>Polyphen</a:t>
            </a:r>
            <a:r>
              <a:rPr lang="zh-CN" altLang="en-US" dirty="0"/>
              <a:t>：</a:t>
            </a:r>
            <a:r>
              <a:rPr lang="en-US" altLang="zh-CN" dirty="0"/>
              <a:t> http://genetics.bwh.harvard.edu/pph2/</a:t>
            </a:r>
          </a:p>
          <a:p>
            <a:r>
              <a:rPr lang="en-US" altLang="zh-CN" dirty="0"/>
              <a:t>SIFT</a:t>
            </a:r>
            <a:r>
              <a:rPr lang="zh-CN" altLang="en-US" dirty="0"/>
              <a:t>：</a:t>
            </a:r>
            <a:r>
              <a:rPr lang="en-US" altLang="zh-CN" dirty="0"/>
              <a:t> </a:t>
            </a:r>
            <a:r>
              <a:rPr lang="en-US" altLang="zh-CN" dirty="0">
                <a:hlinkClick r:id="rId5"/>
              </a:rPr>
              <a:t>http://sift.bii.a-star.edu.sg/</a:t>
            </a:r>
            <a:endParaRPr lang="en-US" altLang="zh-CN" dirty="0"/>
          </a:p>
          <a:p>
            <a:r>
              <a:rPr lang="en-US" altLang="zh-CN" dirty="0" err="1"/>
              <a:t>MutationTaster</a:t>
            </a:r>
            <a:r>
              <a:rPr lang="en-US" altLang="zh-CN" dirty="0"/>
              <a:t> </a:t>
            </a:r>
            <a:r>
              <a:rPr lang="zh-CN" altLang="en-US" dirty="0"/>
              <a:t>：</a:t>
            </a:r>
            <a:r>
              <a:rPr lang="en-US" altLang="zh-CN" dirty="0"/>
              <a:t>http://www.mutationtaster.org/</a:t>
            </a:r>
          </a:p>
          <a:p>
            <a:r>
              <a:rPr lang="en-US" altLang="zh-CN" dirty="0" err="1"/>
              <a:t>dbNSFP</a:t>
            </a:r>
            <a:r>
              <a:rPr lang="zh-CN" altLang="en-US" dirty="0"/>
              <a:t>：</a:t>
            </a:r>
            <a:r>
              <a:rPr lang="en-US" altLang="zh-CN" dirty="0"/>
              <a:t> http://varianttools.sourceforge.net/Annotation/dbNSFP</a:t>
            </a:r>
          </a:p>
          <a:p>
            <a:r>
              <a:rPr lang="zh-CN" altLang="en-US" b="1" dirty="0"/>
              <a:t>五：本地数据库</a:t>
            </a:r>
            <a:endParaRPr lang="en-US" altLang="zh-CN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42" name="文本框 41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509635" y="422275"/>
            <a:ext cx="3474085" cy="459740"/>
            <a:chOff x="7346" y="3136"/>
            <a:chExt cx="5471" cy="724"/>
          </a:xfrm>
        </p:grpSpPr>
        <p:sp>
          <p:nvSpPr>
            <p:cNvPr id="4" name="文本框 3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</a:p>
          </p:txBody>
        </p:sp>
        <p:sp>
          <p:nvSpPr>
            <p:cNvPr id="5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7915" y="3136"/>
              <a:ext cx="4902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常见问题解析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446270" y="1142697"/>
            <a:ext cx="3120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现场</a:t>
            </a:r>
            <a:r>
              <a:rPr lang="en-US" altLang="zh-CN" sz="5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Q&amp;A</a:t>
            </a:r>
            <a:endParaRPr lang="zh-CN" alt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E6191A7-AE63-4191-BFF7-B5711DBBB5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328056"/>
            <a:ext cx="2857500" cy="28575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60AEE98-E12F-441C-9621-4B8786FD1AA9}"/>
              </a:ext>
            </a:extLst>
          </p:cNvPr>
          <p:cNvSpPr txBox="1"/>
          <p:nvPr/>
        </p:nvSpPr>
        <p:spPr>
          <a:xfrm>
            <a:off x="3645271" y="5229769"/>
            <a:ext cx="4722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扫一扫</a:t>
            </a:r>
            <a:endParaRPr lang="en-US" altLang="zh-CN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立即访问</a:t>
            </a:r>
            <a:r>
              <a:rPr lang="en-US" altLang="zh-CN" sz="3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CNGBdb</a:t>
            </a:r>
            <a:endParaRPr lang="zh-CN" alt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73" y="410379"/>
            <a:ext cx="1238253" cy="41829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82144" y="5167142"/>
            <a:ext cx="5427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10600030101010101" pitchFamily="34" charset="-122"/>
                <a:ea typeface="思源黑体 CN Regular" panose="02010600030101010101" pitchFamily="34" charset="-122"/>
                <a:cs typeface="+mn-cs"/>
              </a:rPr>
              <a:t>共有、共为、共享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10600030101010101" pitchFamily="34" charset="-122"/>
              <a:ea typeface="思源黑体 CN Regular" panose="02010600030101010101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10600030101010101" pitchFamily="34" charset="-122"/>
                <a:ea typeface="思源黑体 CN Regular" panose="02010600030101010101" pitchFamily="34" charset="-122"/>
                <a:cs typeface="+mn-cs"/>
              </a:rPr>
              <a:t>Owned by All, Completed by All and Shared by All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10600030101010101" pitchFamily="34" charset="-122"/>
              <a:ea typeface="思源黑体 CN Regular" panose="02010600030101010101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10600030101010101" pitchFamily="34" charset="-122"/>
              <a:ea typeface="思源黑体 CN Regular" panose="02010600030101010101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2859613"/>
            <a:ext cx="1219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方正正粗黑简体" panose="02000000000000000000" pitchFamily="2" charset="-122"/>
                <a:cs typeface="Times New Roman" panose="02020603050405020304" pitchFamily="18" charset="0"/>
              </a:rPr>
              <a:t>THANKS</a:t>
            </a:r>
            <a:endParaRPr kumimoji="0" lang="zh-CN" altLang="en-US" sz="6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方正正粗黑简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9" name="文本框 8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3400" y="1268730"/>
            <a:ext cx="10767060" cy="39077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按致病基因是位于常染色体还是性染色体基因作用性质是</a:t>
            </a:r>
            <a:r>
              <a:rPr lang="zh-CN" altLang="en-US" sz="2000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显性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还是</a:t>
            </a:r>
            <a:r>
              <a:rPr lang="zh-CN" altLang="en-US" sz="2000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隐性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，将单基因病分为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种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</a:p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常染色体显性遗传病（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AD)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：常见的有多指、并指、珠蛋白生成障碍性贫血等</a:t>
            </a:r>
          </a:p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常染色体隐性遗传病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(AR)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：常见的有白化病、苯丙酮尿症、半乳糖血症和粘多糖病</a:t>
            </a:r>
          </a:p>
          <a:p>
            <a:pPr fontAlgn="auto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连锁显性遗传病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(XD)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：主要有抗维生素D佝偻病、家族性遗传性肾炎等</a:t>
            </a:r>
          </a:p>
          <a:p>
            <a:pPr fontAlgn="auto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连锁隐性遗传病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(XR)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：主要有血友病，Duchen型肌营养不良等</a:t>
            </a:r>
          </a:p>
          <a:p>
            <a:pPr fontAlgn="auto">
              <a:lnSpc>
                <a:spcPct val="150000"/>
              </a:lnSpc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连锁遗传病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(YL)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：主要有外耳道多毛症等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09635" y="422275"/>
            <a:ext cx="3474085" cy="459740"/>
            <a:chOff x="7346" y="3136"/>
            <a:chExt cx="5471" cy="724"/>
          </a:xfrm>
        </p:grpSpPr>
        <p:sp>
          <p:nvSpPr>
            <p:cNvPr id="6" name="文本框 5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A-1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8491" y="3136"/>
              <a:ext cx="4326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遗传病介绍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9" name="文本框 8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3400" y="1268730"/>
            <a:ext cx="10767060" cy="5530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charset="0"/>
              <a:buChar char="u"/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常染色体显性遗传病（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AD)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：常见的有多指、并指、珠蛋白生成障碍性贫血等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09635" y="422275"/>
            <a:ext cx="3474085" cy="459740"/>
            <a:chOff x="7346" y="3136"/>
            <a:chExt cx="5471" cy="724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A-1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3"/>
              </p:custDataLst>
            </p:nvPr>
          </p:nvSpPr>
          <p:spPr>
            <a:xfrm flipH="1">
              <a:off x="8491" y="3136"/>
              <a:ext cx="4326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遗传病介绍</a:t>
              </a:r>
            </a:p>
          </p:txBody>
        </p:sp>
      </p:grp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09575" y="2057400"/>
          <a:ext cx="7881938" cy="383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r:id="rId7" imgW="14160500" imgH="6032500" progId="Photoshop.Image.6">
                  <p:embed/>
                </p:oleObj>
              </mc:Choice>
              <mc:Fallback>
                <p:oleObj r:id="rId7" imgW="14160500" imgH="6032500" progId="Photoshop.Image.6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9575" y="2057400"/>
                        <a:ext cx="7881938" cy="38306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390255" y="2578735"/>
            <a:ext cx="34937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性别无关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杂合状态即可患病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无病患的个体的后代不会患此病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疾病连续相传，无间断现象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C3DB376-DC20-453F-9B7C-C4E8C30226C7}"/>
              </a:ext>
            </a:extLst>
          </p:cNvPr>
          <p:cNvSpPr/>
          <p:nvPr/>
        </p:nvSpPr>
        <p:spPr>
          <a:xfrm>
            <a:off x="554073" y="6171396"/>
            <a:ext cx="39624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图片来源于网络</a:t>
            </a:r>
            <a:endParaRPr lang="en-US" altLang="zh-CN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9" name="文本框 8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3400" y="1268730"/>
            <a:ext cx="10767060" cy="5530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常染色体隐性遗传病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(AR)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：常见的有白化病、苯丙酮尿症、半乳糖血症和粘多糖病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09635" y="422275"/>
            <a:ext cx="3474085" cy="459740"/>
            <a:chOff x="7346" y="3136"/>
            <a:chExt cx="5471" cy="724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A-1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3"/>
              </p:custDataLst>
            </p:nvPr>
          </p:nvSpPr>
          <p:spPr>
            <a:xfrm flipH="1">
              <a:off x="8491" y="3136"/>
              <a:ext cx="4326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遗传病介绍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733665" y="2613660"/>
            <a:ext cx="42500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性别无关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纯合状态才患病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患者的双亲表型往往正常，但都是致病基因的携带者，出生患儿的几率是1/4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近亲婚配易患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患者分散，通常看不到连续遗传现象</a:t>
            </a:r>
          </a:p>
        </p:txBody>
      </p:sp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D6A7D30D-28CA-4A91-8A76-9B5628C1C1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379566"/>
              </p:ext>
            </p:extLst>
          </p:nvPr>
        </p:nvGraphicFramePr>
        <p:xfrm>
          <a:off x="782638" y="1828798"/>
          <a:ext cx="6373812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r:id="rId7" imgW="8255000" imgH="7264400" progId="Photoshop.Image.6">
                  <p:embed/>
                </p:oleObj>
              </mc:Choice>
              <mc:Fallback>
                <p:oleObj r:id="rId7" imgW="8255000" imgH="7264400" progId="Photoshop.Image.6">
                  <p:embed/>
                  <p:pic>
                    <p:nvPicPr>
                      <p:cNvPr id="37891" name="Object 3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782638" y="1828798"/>
                        <a:ext cx="6373812" cy="45307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9F388B9E-5182-4327-BDC9-DA38AAA8B6C3}"/>
              </a:ext>
            </a:extLst>
          </p:cNvPr>
          <p:cNvSpPr/>
          <p:nvPr/>
        </p:nvSpPr>
        <p:spPr>
          <a:xfrm>
            <a:off x="554073" y="6508853"/>
            <a:ext cx="39624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图片来源于网络</a:t>
            </a:r>
            <a:endParaRPr lang="en-US" altLang="zh-CN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9" name="文本框 8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3400" y="1268730"/>
            <a:ext cx="10767060" cy="5530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连锁显性遗传病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(XD)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：主要有抗维生素D佝偻病、家族性遗传性肾炎等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09635" y="422275"/>
            <a:ext cx="3474085" cy="459740"/>
            <a:chOff x="7346" y="3136"/>
            <a:chExt cx="5471" cy="724"/>
          </a:xfrm>
        </p:grpSpPr>
        <p:sp>
          <p:nvSpPr>
            <p:cNvPr id="6" name="文本框 5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A-1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8491" y="3136"/>
              <a:ext cx="4326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遗传病介绍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320915" y="2486660"/>
            <a:ext cx="425005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性别有关，女性患者多于男性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杂合状态即患病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双亲中必有一名是该病患者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父传女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系谱中常可看到连续传递现象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0" y="1911158"/>
            <a:ext cx="6286823" cy="4121362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33038EC2-92D1-464A-8D8B-EC7DC342DC31}"/>
              </a:ext>
            </a:extLst>
          </p:cNvPr>
          <p:cNvSpPr/>
          <p:nvPr/>
        </p:nvSpPr>
        <p:spPr>
          <a:xfrm>
            <a:off x="554073" y="6508853"/>
            <a:ext cx="39624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图片来源于网络</a:t>
            </a:r>
            <a:endParaRPr lang="en-US" altLang="zh-CN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9" name="文本框 8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3400" y="1268730"/>
            <a:ext cx="10767060" cy="5530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连锁隐性遗传病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(XR)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：主要有血友病，Duchen型肌营养不良等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09635" y="422275"/>
            <a:ext cx="3474085" cy="459740"/>
            <a:chOff x="7346" y="3136"/>
            <a:chExt cx="5471" cy="724"/>
          </a:xfrm>
        </p:grpSpPr>
        <p:sp>
          <p:nvSpPr>
            <p:cNvPr id="6" name="文本框 5"/>
            <p:cNvSpPr txBox="1"/>
            <p:nvPr>
              <p:custDataLst>
                <p:tags r:id="rId1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A-1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2"/>
              </p:custDataLst>
            </p:nvPr>
          </p:nvSpPr>
          <p:spPr>
            <a:xfrm flipH="1">
              <a:off x="8491" y="3136"/>
              <a:ext cx="4326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遗传病介绍</a:t>
              </a:r>
            </a:p>
          </p:txBody>
        </p:sp>
      </p:grpSp>
      <p:pic>
        <p:nvPicPr>
          <p:cNvPr id="49155" name="Picture 2"/>
          <p:cNvPicPr>
            <a:picLocks noGrp="1" noChangeAspect="1"/>
          </p:cNvPicPr>
          <p:nvPr>
            <p:ph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0" y="1920875"/>
            <a:ext cx="7011988" cy="3911600"/>
          </a:xfrm>
        </p:spPr>
      </p:pic>
      <p:sp>
        <p:nvSpPr>
          <p:cNvPr id="4" name="文本框 3"/>
          <p:cNvSpPr txBox="1"/>
          <p:nvPr/>
        </p:nvSpPr>
        <p:spPr>
          <a:xfrm>
            <a:off x="7320915" y="2486660"/>
            <a:ext cx="42500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性别有关，男性患者多于女性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纯合或半合子状态才患病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双亲无病时，儿子可能发病，女儿则不会发病；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如果女性是一患者，其父亲一定也是患者，母亲至少是携带者。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/>
              <a:t>系谱中常可看到连续传递现象</a:t>
            </a:r>
          </a:p>
        </p:txBody>
      </p:sp>
      <p:sp>
        <p:nvSpPr>
          <p:cNvPr id="49159" name="Rectangle 8"/>
          <p:cNvSpPr/>
          <p:nvPr/>
        </p:nvSpPr>
        <p:spPr>
          <a:xfrm>
            <a:off x="694078" y="6111526"/>
            <a:ext cx="39624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http://sciencecases.lib.buffalo.edu/cs/files/hemo.pdf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FF62E725-1A9F-4422-9662-ECCF81C9F61D}"/>
              </a:ext>
            </a:extLst>
          </p:cNvPr>
          <p:cNvSpPr/>
          <p:nvPr/>
        </p:nvSpPr>
        <p:spPr>
          <a:xfrm>
            <a:off x="227501" y="6528689"/>
            <a:ext cx="39624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图片来源于网络</a:t>
            </a:r>
            <a:endParaRPr lang="en-US" altLang="zh-CN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65300" y="410379"/>
            <a:ext cx="11461400" cy="418297"/>
            <a:chOff x="365300" y="367515"/>
            <a:chExt cx="11461400" cy="418297"/>
          </a:xfrm>
        </p:grpSpPr>
        <p:sp>
          <p:nvSpPr>
            <p:cNvPr id="9" name="文本框 8"/>
            <p:cNvSpPr txBox="1"/>
            <p:nvPr/>
          </p:nvSpPr>
          <p:spPr>
            <a:xfrm>
              <a:off x="365300" y="379630"/>
              <a:ext cx="1146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73" y="367515"/>
              <a:ext cx="1238253" cy="418297"/>
            </a:xfrm>
            <a:prstGeom prst="rect">
              <a:avLst/>
            </a:prstGeom>
          </p:spPr>
        </p:pic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33400" y="1268730"/>
            <a:ext cx="10767060" cy="55308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Y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连锁遗传病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(YL)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：主要有外耳道多毛症等【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49</a:t>
            </a:r>
            <a:r>
              <a:rPr lang="zh-CN" altLang="en-US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种】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09635" y="422275"/>
            <a:ext cx="3474085" cy="459740"/>
            <a:chOff x="7346" y="3136"/>
            <a:chExt cx="5471" cy="724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7346" y="3249"/>
              <a:ext cx="523" cy="533"/>
            </a:xfrm>
            <a:prstGeom prst="rect">
              <a:avLst/>
            </a:prstGeom>
            <a:noFill/>
          </p:spPr>
          <p:txBody>
            <a:bodyPr wrap="none" rtlCol="0">
              <a:no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A-1</a:t>
              </a:r>
            </a:p>
          </p:txBody>
        </p:sp>
        <p:sp>
          <p:nvSpPr>
            <p:cNvPr id="7" name="PA-文本框 20"/>
            <p:cNvSpPr txBox="1"/>
            <p:nvPr>
              <p:custDataLst>
                <p:tags r:id="rId3"/>
              </p:custDataLst>
            </p:nvPr>
          </p:nvSpPr>
          <p:spPr>
            <a:xfrm flipH="1">
              <a:off x="8491" y="3136"/>
              <a:ext cx="4326" cy="724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  <a:scene3d>
                <a:camera prst="orthographicFront"/>
                <a:lightRig rig="threePt" dir="t"/>
              </a:scene3d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kern="0" spc="150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遗传病介绍</a:t>
              </a:r>
            </a:p>
          </p:txBody>
        </p:sp>
      </p:grp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625475" y="1985963"/>
          <a:ext cx="6575425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BMP 图像" r:id="rId7" imgW="3589020" imgH="1965960" progId="Paint.Picture">
                  <p:embed/>
                </p:oleObj>
              </mc:Choice>
              <mc:Fallback>
                <p:oleObj name="BMP 图像" r:id="rId7" imgW="3589020" imgH="1965960" progId="Paint.Picture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5475" y="1985963"/>
                        <a:ext cx="6575425" cy="3860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320915" y="2486660"/>
            <a:ext cx="4250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 dirty="0"/>
              <a:t>性别有关，只有男性患者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 dirty="0"/>
              <a:t>父传子</a:t>
            </a:r>
          </a:p>
          <a:p>
            <a:pPr marL="285750" indent="-285750">
              <a:buFont typeface="Wingdings" panose="05000000000000000000" charset="0"/>
              <a:buChar char="p"/>
            </a:pPr>
            <a:r>
              <a:rPr lang="zh-CN" altLang="en-US" dirty="0"/>
              <a:t>系谱中常可看到连续传递现象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BD475860-76B0-4E52-BE0C-B35769EC3400}"/>
              </a:ext>
            </a:extLst>
          </p:cNvPr>
          <p:cNvSpPr/>
          <p:nvPr/>
        </p:nvSpPr>
        <p:spPr>
          <a:xfrm>
            <a:off x="554073" y="6508853"/>
            <a:ext cx="396240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1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图片来源于网络</a:t>
            </a:r>
            <a:endParaRPr lang="en-US" altLang="zh-CN" sz="12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404_5*l_h_i*1_4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20200910_4*l_i*1_4"/>
  <p:tag name="KSO_WM_TEMPLATE_CATEGORY" val="diagram"/>
  <p:tag name="KSO_WM_TEMPLATE_INDEX" val="20200910"/>
  <p:tag name="KSO_WM_UNIT_LAYERLEVEL" val="1_1"/>
  <p:tag name="KSO_WM_TAG_VERSION" val="1.0"/>
  <p:tag name="KSO_WM_BEAUTIFY_FLAG" val="#wm#"/>
  <p:tag name="KSO_WM_UNIT_TEXT_FILL_FORE_SCHEMECOLOR_INDEX" val="13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200910_4*l_i*1_2"/>
  <p:tag name="KSO_WM_TEMPLATE_CATEGORY" val="diagram"/>
  <p:tag name="KSO_WM_TEMPLATE_INDEX" val="20200910"/>
  <p:tag name="KSO_WM_UNIT_LAYERLEVEL" val="1_1"/>
  <p:tag name="KSO_WM_TAG_VERSION" val="1.0"/>
  <p:tag name="KSO_WM_BEAUTIFY_FLAG" val="#wm#"/>
  <p:tag name="KSO_WM_UNIT_TEXT_FILL_FORE_SCHEMECOLOR_INDEX" val="13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00910_4*l_h_a*1_1_1"/>
  <p:tag name="KSO_WM_TEMPLATE_CATEGORY" val="diagram"/>
  <p:tag name="KSO_WM_TEMPLATE_INDEX" val="202009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00910_4*l_h_f*1_1_1"/>
  <p:tag name="KSO_WM_TEMPLATE_CATEGORY" val="diagram"/>
  <p:tag name="KSO_WM_TEMPLATE_INDEX" val="20200910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00910_4*l_h_a*1_2_1"/>
  <p:tag name="KSO_WM_TEMPLATE_CATEGORY" val="diagram"/>
  <p:tag name="KSO_WM_TEMPLATE_INDEX" val="202009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00910_4*l_h_f*1_2_1"/>
  <p:tag name="KSO_WM_TEMPLATE_CATEGORY" val="diagram"/>
  <p:tag name="KSO_WM_TEMPLATE_INDEX" val="20200910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00910_4*l_h_a*1_3_1"/>
  <p:tag name="KSO_WM_TEMPLATE_CATEGORY" val="diagram"/>
  <p:tag name="KSO_WM_TEMPLATE_INDEX" val="202009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00910_4*l_h_f*1_3_1"/>
  <p:tag name="KSO_WM_TEMPLATE_CATEGORY" val="diagram"/>
  <p:tag name="KSO_WM_TEMPLATE_INDEX" val="20200910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200910_4*l_h_a*1_4_1"/>
  <p:tag name="KSO_WM_TEMPLATE_CATEGORY" val="diagram"/>
  <p:tag name="KSO_WM_TEMPLATE_INDEX" val="202009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8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200910_4*l_h_f*1_4_1"/>
  <p:tag name="KSO_WM_TEMPLATE_CATEGORY" val="diagram"/>
  <p:tag name="KSO_WM_TEMPLATE_INDEX" val="20200910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404_5*l_h_i*1_4_2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200910_4*l_i*1_3"/>
  <p:tag name="KSO_WM_TEMPLATE_CATEGORY" val="diagram"/>
  <p:tag name="KSO_WM_TEMPLATE_INDEX" val="20200910"/>
  <p:tag name="KSO_WM_UNIT_LAYERLEVEL" val="1_1"/>
  <p:tag name="KSO_WM_TAG_VERSION" val="1.0"/>
  <p:tag name="KSO_WM_BEAUTIFY_FLAG" val="#wm#"/>
  <p:tag name="KSO_WM_UNIT_TEXT_FILL_FORE_SCHEMECOLOR_INDEX" val="13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200910_4*l_i*1_1"/>
  <p:tag name="KSO_WM_TEMPLATE_CATEGORY" val="diagram"/>
  <p:tag name="KSO_WM_TEMPLATE_INDEX" val="20200910"/>
  <p:tag name="KSO_WM_UNIT_LAYERLEVEL" val="1_1"/>
  <p:tag name="KSO_WM_TAG_VERSION" val="1.0"/>
  <p:tag name="KSO_WM_BEAUTIFY_FLAG" val="#wm#"/>
  <p:tag name="KSO_WM_UNIT_TEXT_FILL_FORE_SCHEMECOLOR_INDEX" val="13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200910_4*l_h_a*1_5_1"/>
  <p:tag name="KSO_WM_TEMPLATE_CATEGORY" val="diagram"/>
  <p:tag name="KSO_WM_TEMPLATE_INDEX" val="20200910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9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200910_4*l_h_f*1_5_1"/>
  <p:tag name="KSO_WM_TEMPLATE_CATEGORY" val="diagram"/>
  <p:tag name="KSO_WM_TEMPLATE_INDEX" val="20200910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1"/>
  <p:tag name="KSO_WM_TEMPLATE_CATEGORY" val="diagram"/>
  <p:tag name="KSO_WM_TEMPLATE_INDEX" val="160191"/>
  <p:tag name="KSO_WM_UNIT_INDEX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a"/>
  <p:tag name="KSO_WM_UNIT_INDEX" val="1_1_1"/>
  <p:tag name="KSO_WM_UNIT_ID" val="diagram160191_1*m_h_a*1_1_1"/>
  <p:tag name="KSO_WM_UNIT_CLEAR" val="1"/>
  <p:tag name="KSO_WM_UNIT_LAYERLEVEL" val="1_1_1"/>
  <p:tag name="KSO_WM_UNIT_VALUE" val="5"/>
  <p:tag name="KSO_WM_UNIT_HIGHLIGHT" val="0"/>
  <p:tag name="KSO_WM_UNIT_COMPATIBLE" val="0"/>
  <p:tag name="KSO_WM_DIAGRAM_GROUP_CODE" val="m1-1"/>
  <p:tag name="KSO_WM_UNIT_PRESET_TEXT_INDEX" val="3"/>
  <p:tag name="KSO_WM_UNIT_PRESET_TEXT_LEN" val="6"/>
  <p:tag name="KSO_WM_UNIT_TEXT_FILL_FORE_SCHEMECOLOR_INDEX" val="5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7"/>
  <p:tag name="KSO_WM_TEMPLATE_CATEGORY" val="diagram"/>
  <p:tag name="KSO_WM_TEMPLATE_INDEX" val="160191"/>
  <p:tag name="KSO_WM_UNIT_INDEX" val="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a"/>
  <p:tag name="KSO_WM_UNIT_INDEX" val="1_2_1"/>
  <p:tag name="KSO_WM_UNIT_ID" val="diagram160191_1*m_h_a*1_2_1"/>
  <p:tag name="KSO_WM_UNIT_CLEAR" val="1"/>
  <p:tag name="KSO_WM_UNIT_LAYERLEVEL" val="1_1_1"/>
  <p:tag name="KSO_WM_UNIT_VALUE" val="5"/>
  <p:tag name="KSO_WM_UNIT_HIGHLIGHT" val="0"/>
  <p:tag name="KSO_WM_UNIT_COMPATIBLE" val="0"/>
  <p:tag name="KSO_WM_DIAGRAM_GROUP_CODE" val="m1-1"/>
  <p:tag name="KSO_WM_UNIT_PRESET_TEXT_INDEX" val="3"/>
  <p:tag name="KSO_WM_UNIT_PRESET_TEXT_LEN" val="6"/>
  <p:tag name="KSO_WM_UNIT_TEXT_FILL_FORE_SCHEMECOLOR_INDEX" val="6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404_5*l_h_i*1_5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13"/>
  <p:tag name="KSO_WM_TEMPLATE_CATEGORY" val="diagram"/>
  <p:tag name="KSO_WM_TEMPLATE_INDEX" val="160191"/>
  <p:tag name="KSO_WM_UNIT_INDEX" val="1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a"/>
  <p:tag name="KSO_WM_UNIT_INDEX" val="1_3_1"/>
  <p:tag name="KSO_WM_UNIT_ID" val="diagram160191_1*m_h_a*1_3_1"/>
  <p:tag name="KSO_WM_UNIT_CLEAR" val="1"/>
  <p:tag name="KSO_WM_UNIT_LAYERLEVEL" val="1_1_1"/>
  <p:tag name="KSO_WM_UNIT_VALUE" val="5"/>
  <p:tag name="KSO_WM_UNIT_HIGHLIGHT" val="0"/>
  <p:tag name="KSO_WM_UNIT_COMPATIBLE" val="0"/>
  <p:tag name="KSO_WM_DIAGRAM_GROUP_CODE" val="m1-1"/>
  <p:tag name="KSO_WM_UNIT_PRESET_TEXT_INDEX" val="3"/>
  <p:tag name="KSO_WM_UNIT_PRESET_TEXT_LEN" val="6"/>
  <p:tag name="KSO_WM_UNIT_TEXT_FILL_FORE_SCHEMECOLOR_INDEX" val="7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19"/>
  <p:tag name="KSO_WM_TEMPLATE_CATEGORY" val="diagram"/>
  <p:tag name="KSO_WM_TEMPLATE_INDEX" val="160191"/>
  <p:tag name="KSO_WM_UNIT_INDEX" val="19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a"/>
  <p:tag name="KSO_WM_UNIT_INDEX" val="1_4_1"/>
  <p:tag name="KSO_WM_UNIT_ID" val="diagram160191_1*m_h_a*1_4_1"/>
  <p:tag name="KSO_WM_UNIT_CLEAR" val="1"/>
  <p:tag name="KSO_WM_UNIT_LAYERLEVEL" val="1_1_1"/>
  <p:tag name="KSO_WM_UNIT_VALUE" val="5"/>
  <p:tag name="KSO_WM_UNIT_HIGHLIGHT" val="0"/>
  <p:tag name="KSO_WM_UNIT_COMPATIBLE" val="0"/>
  <p:tag name="KSO_WM_DIAGRAM_GROUP_CODE" val="m1-1"/>
  <p:tag name="KSO_WM_UNIT_PRESET_TEXT_INDEX" val="3"/>
  <p:tag name="KSO_WM_UNIT_PRESET_TEXT_LEN" val="6"/>
  <p:tag name="KSO_WM_UNIT_TEXT_FILL_FORE_SCHEMECOLOR_INDEX" val="8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25"/>
  <p:tag name="KSO_WM_TEMPLATE_CATEGORY" val="diagram"/>
  <p:tag name="KSO_WM_TEMPLATE_INDEX" val="160191"/>
  <p:tag name="KSO_WM_UNIT_INDEX" val="2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a"/>
  <p:tag name="KSO_WM_UNIT_INDEX" val="1_5_1"/>
  <p:tag name="KSO_WM_UNIT_ID" val="diagram160191_1*m_h_a*1_5_1"/>
  <p:tag name="KSO_WM_UNIT_CLEAR" val="1"/>
  <p:tag name="KSO_WM_UNIT_LAYERLEVEL" val="1_1_1"/>
  <p:tag name="KSO_WM_UNIT_VALUE" val="5"/>
  <p:tag name="KSO_WM_UNIT_HIGHLIGHT" val="0"/>
  <p:tag name="KSO_WM_UNIT_COMPATIBLE" val="0"/>
  <p:tag name="KSO_WM_DIAGRAM_GROUP_CODE" val="m1-1"/>
  <p:tag name="KSO_WM_UNIT_PRESET_TEXT_INDEX" val="3"/>
  <p:tag name="KSO_WM_UNIT_PRESET_TEXT_LEN" val="6"/>
  <p:tag name="KSO_WM_UNIT_TEXT_FILL_FORE_SCHEMECOLOR_INDEX" val="10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31"/>
  <p:tag name="KSO_WM_TEMPLATE_CATEGORY" val="diagram"/>
  <p:tag name="KSO_WM_TEMPLATE_INDEX" val="160191"/>
  <p:tag name="KSO_WM_UNIT_INDEX" val="3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a"/>
  <p:tag name="KSO_WM_UNIT_INDEX" val="1_6_1"/>
  <p:tag name="KSO_WM_UNIT_ID" val="diagram160191_1*m_h_a*1_6_1"/>
  <p:tag name="KSO_WM_UNIT_CLEAR" val="1"/>
  <p:tag name="KSO_WM_UNIT_LAYERLEVEL" val="1_1_1"/>
  <p:tag name="KSO_WM_UNIT_VALUE" val="5"/>
  <p:tag name="KSO_WM_UNIT_HIGHLIGHT" val="0"/>
  <p:tag name="KSO_WM_UNIT_COMPATIBLE" val="0"/>
  <p:tag name="KSO_WM_UNIT_PRESET_TEXT_INDEX" val="3"/>
  <p:tag name="KSO_WM_UNIT_PRESET_TEXT_LEN" val="6"/>
  <p:tag name="KSO_WM_DIAGRAM_GROUP_CODE" val="m1-1"/>
  <p:tag name="KSO_WM_UNIT_TEXT_FILL_FORE_SCHEMECOLOR_INDEX" val="9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37"/>
  <p:tag name="KSO_WM_TEMPLATE_CATEGORY" val="diagram"/>
  <p:tag name="KSO_WM_TEMPLATE_INDEX" val="160191"/>
  <p:tag name="KSO_WM_UNIT_INDEX" val="3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42"/>
  <p:tag name="KSO_WM_TEMPLATE_CATEGORY" val="diagram"/>
  <p:tag name="KSO_WM_TEMPLATE_INDEX" val="160191"/>
  <p:tag name="KSO_WM_UNIT_INDEX" val="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404_5*l_h_i*1_5_2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47"/>
  <p:tag name="KSO_WM_TEMPLATE_CATEGORY" val="diagram"/>
  <p:tag name="KSO_WM_TEMPLATE_INDEX" val="160191"/>
  <p:tag name="KSO_WM_UNIT_INDEX" val="4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52"/>
  <p:tag name="KSO_WM_TEMPLATE_CATEGORY" val="diagram"/>
  <p:tag name="KSO_WM_TEMPLATE_INDEX" val="160191"/>
  <p:tag name="KSO_WM_UNIT_INDEX" val="5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57"/>
  <p:tag name="KSO_WM_TEMPLATE_CATEGORY" val="diagram"/>
  <p:tag name="KSO_WM_TEMPLATE_INDEX" val="160191"/>
  <p:tag name="KSO_WM_UNIT_INDEX" val="57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62"/>
  <p:tag name="KSO_WM_TEMPLATE_CATEGORY" val="diagram"/>
  <p:tag name="KSO_WM_TEMPLATE_INDEX" val="160191"/>
  <p:tag name="KSO_WM_UNIT_INDEX" val="6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f"/>
  <p:tag name="KSO_WM_UNIT_INDEX" val="1_1_1"/>
  <p:tag name="KSO_WM_UNIT_ID" val="diagram160191_1*m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f"/>
  <p:tag name="KSO_WM_UNIT_INDEX" val="1_2_1"/>
  <p:tag name="KSO_WM_UNIT_ID" val="diagram160191_1*m_h_f*1_2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f"/>
  <p:tag name="KSO_WM_UNIT_INDEX" val="1_3_1"/>
  <p:tag name="KSO_WM_UNIT_ID" val="diagram160191_1*m_h_f*1_3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f"/>
  <p:tag name="KSO_WM_UNIT_INDEX" val="1_4_1"/>
  <p:tag name="KSO_WM_UNIT_ID" val="diagram160191_1*m_h_f*1_4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f"/>
  <p:tag name="KSO_WM_UNIT_INDEX" val="1_5_1"/>
  <p:tag name="KSO_WM_UNIT_ID" val="diagram160191_1*m_h_f*1_5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f"/>
  <p:tag name="KSO_WM_UNIT_INDEX" val="1_6_1"/>
  <p:tag name="KSO_WM_UNIT_ID" val="diagram160191_1*m_h_f*1_6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404_5*l_h_f*1_2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1"/>
  <p:tag name="KSO_WM_TEMPLATE_CATEGORY" val="diagram"/>
  <p:tag name="KSO_WM_TEMPLATE_INDEX" val="160191"/>
  <p:tag name="KSO_WM_UNIT_INDEX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a"/>
  <p:tag name="KSO_WM_UNIT_INDEX" val="1_1_1"/>
  <p:tag name="KSO_WM_UNIT_ID" val="diagram160191_1*m_h_a*1_1_1"/>
  <p:tag name="KSO_WM_UNIT_CLEAR" val="1"/>
  <p:tag name="KSO_WM_UNIT_LAYERLEVEL" val="1_1_1"/>
  <p:tag name="KSO_WM_UNIT_VALUE" val="5"/>
  <p:tag name="KSO_WM_UNIT_HIGHLIGHT" val="0"/>
  <p:tag name="KSO_WM_UNIT_COMPATIBLE" val="0"/>
  <p:tag name="KSO_WM_DIAGRAM_GROUP_CODE" val="m1-1"/>
  <p:tag name="KSO_WM_UNIT_PRESET_TEXT_INDEX" val="3"/>
  <p:tag name="KSO_WM_UNIT_PRESET_TEXT_LEN" val="6"/>
  <p:tag name="KSO_WM_UNIT_TEXT_FILL_FORE_SCHEMECOLOR_INDEX" val="5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191_1*i*37"/>
  <p:tag name="KSO_WM_TEMPLATE_CATEGORY" val="diagram"/>
  <p:tag name="KSO_WM_TEMPLATE_INDEX" val="160191"/>
  <p:tag name="KSO_WM_UNIT_INDEX" val="3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h_f"/>
  <p:tag name="KSO_WM_UNIT_INDEX" val="1_1_1"/>
  <p:tag name="KSO_WM_UNIT_ID" val="diagram160191_1*m_h_f*1_1_1"/>
  <p:tag name="KSO_WM_UNIT_CLEAR" val="1"/>
  <p:tag name="KSO_WM_UNIT_LAYERLEVEL" val="1_1_1"/>
  <p:tag name="KSO_WM_UNIT_VALUE" val="12"/>
  <p:tag name="KSO_WM_UNIT_HIGHLIGHT" val="0"/>
  <p:tag name="KSO_WM_UNIT_COMPATIBLE" val="0"/>
  <p:tag name="KSO_WM_UNIT_PRESET_TEXT_INDEX" val="4"/>
  <p:tag name="KSO_WM_UNIT_PRESET_TEXT_LEN" val="26"/>
  <p:tag name="KSO_WM_DIAGRAM_GROUP_CODE" val="m1-1"/>
  <p:tag name="KSO_WM_UNIT_TEXT_FILL_FORE_SCHEMECOLOR_INDEX" val="13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3"/>
  <p:tag name="KSO_WM_UNIT_ID" val="diagram160191_1*m_i*1_13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4"/>
  <p:tag name="KSO_WM_UNIT_ID" val="diagram160191_1*m_i*1_14"/>
  <p:tag name="KSO_WM_UNIT_CLEAR" val="1"/>
  <p:tag name="KSO_WM_UNIT_LAYERLEVEL" val="1_1"/>
  <p:tag name="KSO_WM_DIAGRAM_GROUP_CODE" val="m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"/>
  <p:tag name="KSO_WM_UNIT_ID" val="diagram160191_1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2"/>
  <p:tag name="KSO_WM_UNIT_ID" val="diagram160191_1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23"/>
  <p:tag name="KSO_WM_UNIT_ID" val="diagram160191_1*m_i*1_23"/>
  <p:tag name="KSO_WM_UNIT_CLEAR" val="1"/>
  <p:tag name="KSO_WM_UNIT_LAYERLEVEL" val="1_1"/>
  <p:tag name="KSO_WM_DIAGRAM_GROUP_CODE" val="m1-1"/>
  <p:tag name="KSO_WM_UNIT_LINE_FORE_SCHEMECOLOR_INDEX" val="9"/>
  <p:tag name="KSO_WM_UNIT_LINE_FILL_TYPE" val="2"/>
  <p:tag name="KSO_WM_UNIT_TEXT_FILL_FORE_SCHEMECOLOR_INDEX" val="9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24"/>
  <p:tag name="KSO_WM_UNIT_ID" val="diagram160191_1*m_i*1_24"/>
  <p:tag name="KSO_WM_UNIT_CLEAR" val="1"/>
  <p:tag name="KSO_WM_UNIT_LAYERLEVEL" val="1_1"/>
  <p:tag name="KSO_WM_DIAGRAM_GROUP_CODE" val="m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404_5*l_h_i*1_2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21"/>
  <p:tag name="KSO_WM_UNIT_ID" val="diagram160191_1*m_i*1_21"/>
  <p:tag name="KSO_WM_UNIT_CLEAR" val="1"/>
  <p:tag name="KSO_WM_UNIT_LAYERLEVEL" val="1_1"/>
  <p:tag name="KSO_WM_DIAGRAM_GROUP_CODE" val="m1-1"/>
  <p:tag name="KSO_WM_UNIT_LINE_FORE_SCHEMECOLOR_INDEX" val="10"/>
  <p:tag name="KSO_WM_UNIT_LINE_FILL_TYPE" val="2"/>
  <p:tag name="KSO_WM_UNIT_TEXT_FILL_FORE_SCHEMECOLOR_INDEX" val="10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22"/>
  <p:tag name="KSO_WM_UNIT_ID" val="diagram160191_1*m_i*1_22"/>
  <p:tag name="KSO_WM_UNIT_CLEAR" val="1"/>
  <p:tag name="KSO_WM_UNIT_LAYERLEVEL" val="1_1"/>
  <p:tag name="KSO_WM_DIAGRAM_GROUP_CODE" val="m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9"/>
  <p:tag name="KSO_WM_UNIT_ID" val="diagram160191_1*m_i*1_19"/>
  <p:tag name="KSO_WM_UNIT_CLEAR" val="1"/>
  <p:tag name="KSO_WM_UNIT_LAYERLEVEL" val="1_1"/>
  <p:tag name="KSO_WM_DIAGRAM_GROUP_CODE" val="m1-1"/>
  <p:tag name="KSO_WM_UNIT_LINE_FORE_SCHEMECOLOR_INDEX" val="8"/>
  <p:tag name="KSO_WM_UNIT_LINE_FILL_TYPE" val="2"/>
  <p:tag name="KSO_WM_UNIT_TEXT_FILL_FORE_SCHEMECOLOR_INDEX" val="8"/>
  <p:tag name="KSO_WM_UNIT_TEXT_FILL_TYPE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20"/>
  <p:tag name="KSO_WM_UNIT_ID" val="diagram160191_1*m_i*1_20"/>
  <p:tag name="KSO_WM_UNIT_CLEAR" val="1"/>
  <p:tag name="KSO_WM_UNIT_LAYERLEVEL" val="1_1"/>
  <p:tag name="KSO_WM_DIAGRAM_GROUP_CODE" val="m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7"/>
  <p:tag name="KSO_WM_UNIT_ID" val="diagram160191_1*m_i*1_17"/>
  <p:tag name="KSO_WM_UNIT_CLEAR" val="1"/>
  <p:tag name="KSO_WM_UNIT_LAYERLEVEL" val="1_1"/>
  <p:tag name="KSO_WM_DIAGRAM_GROUP_CODE" val="m1-1"/>
  <p:tag name="KSO_WM_UNIT_LINE_FORE_SCHEMECOLOR_INDEX" val="7"/>
  <p:tag name="KSO_WM_UNIT_LINE_FILL_TYPE" val="2"/>
  <p:tag name="KSO_WM_UNIT_TEXT_FILL_FORE_SCHEMECOLOR_INDEX" val="7"/>
  <p:tag name="KSO_WM_UNIT_TEXT_FILL_TYPE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8"/>
  <p:tag name="KSO_WM_UNIT_ID" val="diagram160191_1*m_i*1_18"/>
  <p:tag name="KSO_WM_UNIT_CLEAR" val="1"/>
  <p:tag name="KSO_WM_UNIT_LAYERLEVEL" val="1_1"/>
  <p:tag name="KSO_WM_DIAGRAM_GROUP_CODE" val="m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5"/>
  <p:tag name="KSO_WM_UNIT_ID" val="diagram160191_1*m_i*1_15"/>
  <p:tag name="KSO_WM_UNIT_CLEAR" val="1"/>
  <p:tag name="KSO_WM_UNIT_LAYERLEVEL" val="1_1"/>
  <p:tag name="KSO_WM_DIAGRAM_GROUP_CODE" val="m1-1"/>
  <p:tag name="KSO_WM_UNIT_LINE_FORE_SCHEMECOLOR_INDEX" val="6"/>
  <p:tag name="KSO_WM_UNIT_LINE_FILL_TYPE" val="2"/>
  <p:tag name="KSO_WM_UNIT_TEXT_FILL_FORE_SCHEMECOLOR_INDEX" val="6"/>
  <p:tag name="KSO_WM_UNIT_TEXT_FILL_TYPE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6"/>
  <p:tag name="KSO_WM_UNIT_ID" val="diagram160191_1*m_i*1_16"/>
  <p:tag name="KSO_WM_UNIT_CLEAR" val="1"/>
  <p:tag name="KSO_WM_UNIT_LAYERLEVEL" val="1_1"/>
  <p:tag name="KSO_WM_DIAGRAM_GROUP_CODE" val="m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3"/>
  <p:tag name="KSO_WM_UNIT_ID" val="diagram160191_1*m_i*1_13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4"/>
  <p:tag name="KSO_WM_UNIT_ID" val="diagram160191_1*m_i*1_14"/>
  <p:tag name="KSO_WM_UNIT_CLEAR" val="1"/>
  <p:tag name="KSO_WM_UNIT_LAYERLEVEL" val="1_1"/>
  <p:tag name="KSO_WM_DIAGRAM_GROUP_CODE" val="m1-1"/>
  <p:tag name="KSO_WM_UNIT_LINE_FORE_SCHEMECOLOR_INDEX" val="14"/>
  <p:tag name="KSO_WM_UNIT_LINE_FILL_TYPE" val="2"/>
  <p:tag name="KSO_WM_UNIT_TEXT_FILL_FORE_SCHEMECOLOR_INDEX" val="2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404_5*l_h_f*1_2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1"/>
  <p:tag name="KSO_WM_UNIT_ID" val="diagram160191_1*m_i*1_11"/>
  <p:tag name="KSO_WM_UNIT_CLEAR" val="1"/>
  <p:tag name="KSO_WM_UNIT_LAYERLEVEL" val="1_1"/>
  <p:tag name="KSO_WM_DIAGRAM_GROUP_CODE" val="m1-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2"/>
  <p:tag name="KSO_WM_UNIT_ID" val="diagram160191_1*m_i*1_12"/>
  <p:tag name="KSO_WM_UNIT_CLEAR" val="1"/>
  <p:tag name="KSO_WM_UNIT_LAYERLEVEL" val="1_1"/>
  <p:tag name="KSO_WM_DIAGRAM_GROUP_CODE" val="m1-1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9"/>
  <p:tag name="KSO_WM_UNIT_ID" val="diagram160191_1*m_i*1_9"/>
  <p:tag name="KSO_WM_UNIT_CLEAR" val="1"/>
  <p:tag name="KSO_WM_UNIT_LAYERLEVEL" val="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0"/>
  <p:tag name="KSO_WM_UNIT_ID" val="diagram160191_1*m_i*1_10"/>
  <p:tag name="KSO_WM_UNIT_CLEAR" val="1"/>
  <p:tag name="KSO_WM_UNIT_LAYERLEVEL" val="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7"/>
  <p:tag name="KSO_WM_UNIT_ID" val="diagram160191_1*m_i*1_7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8"/>
  <p:tag name="KSO_WM_UNIT_ID" val="diagram160191_1*m_i*1_8"/>
  <p:tag name="KSO_WM_UNIT_CLEAR" val="1"/>
  <p:tag name="KSO_WM_UNIT_LAYERLEVEL" val="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5"/>
  <p:tag name="KSO_WM_UNIT_ID" val="diagram160191_1*m_i*1_5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6"/>
  <p:tag name="KSO_WM_UNIT_ID" val="diagram160191_1*m_i*1_6"/>
  <p:tag name="KSO_WM_UNIT_CLEAR" val="1"/>
  <p:tag name="KSO_WM_UNIT_LAYERLEVEL" val="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3"/>
  <p:tag name="KSO_WM_UNIT_ID" val="diagram160191_1*m_i*1_3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4"/>
  <p:tag name="KSO_WM_UNIT_ID" val="diagram160191_1*m_i*1_4"/>
  <p:tag name="KSO_WM_UNIT_CLEAR" val="1"/>
  <p:tag name="KSO_WM_UNIT_LAYERLEVEL" val="1_1"/>
  <p:tag name="KSO_WM_DIAGRAM_GROUP_CODE" val="m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404_5*l_h_i*1_5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1"/>
  <p:tag name="KSO_WM_UNIT_ID" val="diagram160191_1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191"/>
  <p:tag name="KSO_WM_TAG_VERSION" val="1.0"/>
  <p:tag name="KSO_WM_BEAUTIFY_FLAG" val="#wm#"/>
  <p:tag name="KSO_WM_UNIT_TYPE" val="m_i"/>
  <p:tag name="KSO_WM_UNIT_INDEX" val="1_2"/>
  <p:tag name="KSO_WM_UNIT_ID" val="diagram160191_1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404_5*l_h_f*1_5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404_5*l_h_i*1_4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404_5*l_i*1_1"/>
  <p:tag name="KSO_WM_TEMPLATE_CATEGORY" val="diagram"/>
  <p:tag name="KSO_WM_TEMPLATE_INDEX" val="404"/>
  <p:tag name="KSO_WM_UNIT_LAYERLEVEL" val="1_1"/>
  <p:tag name="KSO_WM_TAG_VERSION" val="1.0"/>
  <p:tag name="KSO_WM_BEAUTIFY_FLAG" val="#wm#"/>
  <p:tag name="KSO_WM_UNIT_LINE_FORE_SCHEMECOLOR_INDEX" val="5"/>
  <p:tag name="KSO_WM_UNIT_LINE_FILL_TYPE" val="2"/>
  <p:tag name="KSO_WM_UNIT_DIAGRAM_SCHEMECOLOR_I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404_5*l_h_f*1_4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404_5*l_h_i*1_3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404_5*l_h_f*1_3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404_5*l_h_i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404_5*l_h_i*1_1_2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464_5*i*1"/>
  <p:tag name="KSO_WM_TEMPLATE_CATEGORY" val="diagram"/>
  <p:tag name="KSO_WM_TEMPLATE_INDEX" val="464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464_5*i*2"/>
  <p:tag name="KSO_WM_TEMPLATE_CATEGORY" val="diagram"/>
  <p:tag name="KSO_WM_TEMPLATE_INDEX" val="464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diagram464_5*i*3"/>
  <p:tag name="KSO_WM_TEMPLATE_CATEGORY" val="diagram"/>
  <p:tag name="KSO_WM_TEMPLATE_INDEX" val="464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404_5*l_h_i*1_2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diagram464_5*i*5"/>
  <p:tag name="KSO_WM_TEMPLATE_CATEGORY" val="diagram"/>
  <p:tag name="KSO_WM_TEMPLATE_INDEX" val="464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464_5*l_h_i*1_5_1"/>
  <p:tag name="KSO_WM_TEMPLATE_CATEGORY" val="diagram"/>
  <p:tag name="KSO_WM_TEMPLATE_INDEX" val="4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464_5*l_h_f*1_5_1"/>
  <p:tag name="KSO_WM_TEMPLATE_CATEGORY" val="diagram"/>
  <p:tag name="KSO_WM_TEMPLATE_INDEX" val="464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464_5*l_h_a*1_5_1"/>
  <p:tag name="KSO_WM_TEMPLATE_CATEGORY" val="diagram"/>
  <p:tag name="KSO_WM_TEMPLATE_INDEX" val="46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464_5*l_h_i*1_3_1"/>
  <p:tag name="KSO_WM_TEMPLATE_CATEGORY" val="diagram"/>
  <p:tag name="KSO_WM_TEMPLATE_INDEX" val="4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464_5*l_h_f*1_3_1"/>
  <p:tag name="KSO_WM_TEMPLATE_CATEGORY" val="diagram"/>
  <p:tag name="KSO_WM_TEMPLATE_INDEX" val="464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464_5*l_h_a*1_3_1"/>
  <p:tag name="KSO_WM_TEMPLATE_CATEGORY" val="diagram"/>
  <p:tag name="KSO_WM_TEMPLATE_INDEX" val="46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464_5*l_h_i*1_2_1"/>
  <p:tag name="KSO_WM_TEMPLATE_CATEGORY" val="diagram"/>
  <p:tag name="KSO_WM_TEMPLATE_INDEX" val="4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464_5*l_h_f*1_2_1"/>
  <p:tag name="KSO_WM_TEMPLATE_CATEGORY" val="diagram"/>
  <p:tag name="KSO_WM_TEMPLATE_INDEX" val="464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464_5*l_h_a*1_2_1"/>
  <p:tag name="KSO_WM_TEMPLATE_CATEGORY" val="diagram"/>
  <p:tag name="KSO_WM_TEMPLATE_INDEX" val="46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404_5*l_h_i*1_2_2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464_5*l_h_i*1_1_1"/>
  <p:tag name="KSO_WM_TEMPLATE_CATEGORY" val="diagram"/>
  <p:tag name="KSO_WM_TEMPLATE_INDEX" val="46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3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64_5*l_h_f*1_1_1"/>
  <p:tag name="KSO_WM_TEMPLATE_CATEGORY" val="diagram"/>
  <p:tag name="KSO_WM_TEMPLATE_INDEX" val="464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3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464_5*l_h_a*1_1_1"/>
  <p:tag name="KSO_WM_TEMPLATE_CATEGORY" val="diagram"/>
  <p:tag name="KSO_WM_TEMPLATE_INDEX" val="464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i"/>
  <p:tag name="KSO_WM_UNIT_INDEX" val="1_1"/>
  <p:tag name="KSO_WM_UNIT_ID" val="diagram160108_5*m_i*1_1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  <p:tag name="KSO_WM_UNIT_TEXT_FILL_FORE_SCHEMECOLOR_INDEX" val="2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1_2"/>
  <p:tag name="KSO_WM_UNIT_ID" val="diagram160108_5*m_h_i*1_1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1_1"/>
  <p:tag name="KSO_WM_UNIT_ID" val="diagram160108_5*m_h_i*1_1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404_5*l_h_i*1_2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2"/>
  <p:tag name="KSO_WM_UNIT_ID" val="diagram160108_5*m_h_i*1_2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1"/>
  <p:tag name="KSO_WM_UNIT_ID" val="diagram160108_5*m_h_i*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3_2"/>
  <p:tag name="KSO_WM_UNIT_ID" val="diagram160108_5*m_h_i*1_3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3_1"/>
  <p:tag name="KSO_WM_UNIT_ID" val="diagram160108_5*m_h_i*1_3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4_2"/>
  <p:tag name="KSO_WM_UNIT_ID" val="diagram160108_5*m_h_i*1_4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4_1"/>
  <p:tag name="KSO_WM_UNIT_ID" val="diagram160108_5*m_h_i*1_4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5_2"/>
  <p:tag name="KSO_WM_UNIT_ID" val="diagram160108_5*m_h_i*1_5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5_1"/>
  <p:tag name="KSO_WM_UNIT_ID" val="diagram160108_5*m_h_i*1_5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6_2"/>
  <p:tag name="KSO_WM_UNIT_ID" val="diagram160108_5*m_h_i*1_6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6_3"/>
  <p:tag name="KSO_WM_UNIT_ID" val="diagram160108_5*m_h_i*1_6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10"/>
  <p:tag name="KSO_WM_UNI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404_5*l_h_i*1_3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DIAGRAM_SCHEMECOLOR_ID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1_3"/>
  <p:tag name="KSO_WM_UNIT_ID" val="diagram160108_5*m_h_i*1_1_3"/>
  <p:tag name="KSO_WM_UNIT_LAYERLEVEL" val="1_1_1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BIND_DECORATION_IDS" val="diagram160108_5*m_i*1_2;diagram160108_5*m_i*1_3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1_1"/>
  <p:tag name="KSO_WM_UNIT_ID" val="diagram160108_5*m_h_f*1_1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1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1_1"/>
  <p:tag name="KSO_WM_UNIT_PRESET_TEXT" val="添加标题"/>
  <p:tag name="KSO_WM_UNIT_TEXT_FILL_FORE_SCHEMECOLOR_INDEX" val="14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3_3"/>
  <p:tag name="KSO_WM_UNIT_ID" val="diagram160108_5*m_h_i*1_3_3"/>
  <p:tag name="KSO_WM_UNIT_LAYERLEVEL" val="1_1_1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BIND_DECORATION_IDS" val="diagram160108_5*m_i*1_6;diagram160108_5*m_i*1_7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3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3_1"/>
  <p:tag name="KSO_WM_UNIT_PRESET_TEXT" val="添加标题"/>
  <p:tag name="KSO_WM_UNIT_TEXT_FILL_FORE_SCHEMECOLOR_INDEX" val="14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3_1"/>
  <p:tag name="KSO_WM_UNIT_ID" val="diagram160108_5*m_h_f*1_3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5_3"/>
  <p:tag name="KSO_WM_UNIT_ID" val="diagram160108_5*m_h_i*1_5_3"/>
  <p:tag name="KSO_WM_UNIT_LAYERLEVEL" val="1_1_1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BIND_DECORATION_IDS" val="diagram160108_5*m_i*1_10;diagram160108_5*m_i*1_11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5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5_1"/>
  <p:tag name="KSO_WM_UNIT_PRESET_TEXT" val="添加标题"/>
  <p:tag name="KSO_WM_UNIT_TEXT_FILL_FORE_SCHEMECOLOR_INDEX" val="14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5_1"/>
  <p:tag name="KSO_WM_UNIT_ID" val="diagram160108_5*m_h_f*1_5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3"/>
  <p:tag name="KSO_WM_UNIT_ID" val="diagram160108_5*m_h_i*1_2_3"/>
  <p:tag name="KSO_WM_UNIT_LAYERLEVEL" val="1_1_1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BIND_DECORATION_IDS" val="diagram160108_5*m_i*1_4;diagram160108_5*m_i*1_5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404_5*l_h_i*1_3_2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DIAGRAM_SCHEMECOLOR_ID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2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2_1"/>
  <p:tag name="KSO_WM_UNIT_PRESET_TEXT" val="添加标题"/>
  <p:tag name="KSO_WM_UNIT_TEXT_FILL_FORE_SCHEMECOLOR_INDEX" val="14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2_1"/>
  <p:tag name="KSO_WM_UNIT_ID" val="diagram160108_5*m_h_f*1_2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4_3"/>
  <p:tag name="KSO_WM_UNIT_ID" val="diagram160108_5*m_h_i*1_4_3"/>
  <p:tag name="KSO_WM_UNIT_LAYERLEVEL" val="1_1_1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BIND_DECORATION_IDS" val="diagram160108_5*m_i*1_8;diagram160108_5*m_i*1_9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4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4_1"/>
  <p:tag name="KSO_WM_UNIT_PRESET_TEXT" val="添加标题"/>
  <p:tag name="KSO_WM_UNIT_TEXT_FILL_FORE_SCHEMECOLOR_INDEX" val="14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4_1"/>
  <p:tag name="KSO_WM_UNIT_ID" val="diagram160108_5*m_h_f*1_4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6_1"/>
  <p:tag name="KSO_WM_UNIT_ID" val="diagram160108_5*m_h_i*1_6_1"/>
  <p:tag name="KSO_WM_UNIT_LAYERLEVEL" val="1_1_1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BIND_DECORATION_IDS" val="diagram160108_5*m_i*1_12;diagram160108_5*m_i*1_13"/>
  <p:tag name="KSO_WM_UNIT_FILL_FORE_SCHEMECOLOR_INDEX" val="10"/>
  <p:tag name="KSO_WM_UNIT_FILL_TYPE" val="1"/>
  <p:tag name="KSO_WM_UNIT_TEXT_FILL_FORE_SCHEMECOLOR_INDEX" val="14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5*m_h_a*1_6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6_1"/>
  <p:tag name="KSO_WM_UNIT_PRESET_TEXT" val="添加标题"/>
  <p:tag name="KSO_WM_UNIT_TEXT_FILL_FORE_SCHEMECOLOR_INDEX" val="14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6_1"/>
  <p:tag name="KSO_WM_UNIT_ID" val="diagram160108_5*m_h_f*1_6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404_5*l_h_i*1_1_3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DIAGRAM_SCHEMECOLOR_ID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404_5*l_h_f*1_1_1"/>
  <p:tag name="KSO_WM_TEMPLATE_CATEGORY" val="diagram"/>
  <p:tag name="KSO_WM_TEMPLATE_INDEX" val="404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DIAGRAM_SCHEMECOLOR_ID" val="0"/>
</p:tagLst>
</file>

<file path=ppt/theme/theme1.xml><?xml version="1.0" encoding="utf-8"?>
<a:theme xmlns:a="http://schemas.openxmlformats.org/drawingml/2006/main" name="1_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2098</Words>
  <Application>Microsoft Office PowerPoint</Application>
  <PresentationFormat>宽屏</PresentationFormat>
  <Paragraphs>359</Paragraphs>
  <Slides>36</Slides>
  <Notes>36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1" baseType="lpstr">
      <vt:lpstr>方正兰亭黑简体</vt:lpstr>
      <vt:lpstr>微软雅黑</vt:lpstr>
      <vt:lpstr>宋体</vt:lpstr>
      <vt:lpstr>等线 Light</vt:lpstr>
      <vt:lpstr>Arial</vt:lpstr>
      <vt:lpstr>等线</vt:lpstr>
      <vt:lpstr>思源黑体 CN Regular</vt:lpstr>
      <vt:lpstr>Wingdings</vt:lpstr>
      <vt:lpstr>Times New Roman</vt:lpstr>
      <vt:lpstr>Calibri</vt:lpstr>
      <vt:lpstr>方正正粗黑简体</vt:lpstr>
      <vt:lpstr>1_Office 主题​​</vt:lpstr>
      <vt:lpstr>2_Office 主题​​</vt:lpstr>
      <vt:lpstr>Photoshop.Image.6</vt:lpstr>
      <vt:lpstr>BMP 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何扬(Yang He)</dc:creator>
  <cp:lastModifiedBy>王丽娜(Lina Wang)</cp:lastModifiedBy>
  <cp:revision>427</cp:revision>
  <cp:lastPrinted>2019-08-29T05:55:00Z</cp:lastPrinted>
  <dcterms:created xsi:type="dcterms:W3CDTF">2019-01-31T08:49:00Z</dcterms:created>
  <dcterms:modified xsi:type="dcterms:W3CDTF">2019-09-11T06:05:42Z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